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47"/>
  </p:notesMasterIdLst>
  <p:handoutMasterIdLst>
    <p:handoutMasterId r:id="rId48"/>
  </p:handoutMasterIdLst>
  <p:sldIdLst>
    <p:sldId id="257" r:id="rId2"/>
    <p:sldId id="337" r:id="rId3"/>
    <p:sldId id="338" r:id="rId4"/>
    <p:sldId id="339" r:id="rId5"/>
    <p:sldId id="340" r:id="rId6"/>
    <p:sldId id="632" r:id="rId7"/>
    <p:sldId id="341" r:id="rId8"/>
    <p:sldId id="342" r:id="rId9"/>
    <p:sldId id="590" r:id="rId10"/>
    <p:sldId id="631" r:id="rId11"/>
    <p:sldId id="343" r:id="rId12"/>
    <p:sldId id="344" r:id="rId13"/>
    <p:sldId id="598" r:id="rId14"/>
    <p:sldId id="620" r:id="rId15"/>
    <p:sldId id="622" r:id="rId16"/>
    <p:sldId id="621" r:id="rId17"/>
    <p:sldId id="346" r:id="rId18"/>
    <p:sldId id="347" r:id="rId19"/>
    <p:sldId id="629" r:id="rId20"/>
    <p:sldId id="348" r:id="rId21"/>
    <p:sldId id="349" r:id="rId22"/>
    <p:sldId id="350" r:id="rId23"/>
    <p:sldId id="630" r:id="rId24"/>
    <p:sldId id="607" r:id="rId25"/>
    <p:sldId id="561" r:id="rId26"/>
    <p:sldId id="351" r:id="rId27"/>
    <p:sldId id="605" r:id="rId28"/>
    <p:sldId id="352" r:id="rId29"/>
    <p:sldId id="606" r:id="rId30"/>
    <p:sldId id="353" r:id="rId31"/>
    <p:sldId id="628" r:id="rId32"/>
    <p:sldId id="354" r:id="rId33"/>
    <p:sldId id="604" r:id="rId34"/>
    <p:sldId id="355" r:id="rId35"/>
    <p:sldId id="356" r:id="rId36"/>
    <p:sldId id="599" r:id="rId37"/>
    <p:sldId id="600" r:id="rId38"/>
    <p:sldId id="601" r:id="rId39"/>
    <p:sldId id="602" r:id="rId40"/>
    <p:sldId id="603" r:id="rId41"/>
    <p:sldId id="357" r:id="rId42"/>
    <p:sldId id="634" r:id="rId43"/>
    <p:sldId id="635" r:id="rId44"/>
    <p:sldId id="636" r:id="rId45"/>
    <p:sldId id="633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B6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2114" autoAdjust="0"/>
  </p:normalViewPr>
  <p:slideViewPr>
    <p:cSldViewPr>
      <p:cViewPr varScale="1">
        <p:scale>
          <a:sx n="68" d="100"/>
          <a:sy n="68" d="100"/>
        </p:scale>
        <p:origin x="9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870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84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55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fld id="{ADF31F61-98CA-4434-A2F2-0FCA80406DF6}" type="datetimeFigureOut">
              <a:rPr lang="en-US"/>
              <a:pPr>
                <a:defRPr/>
              </a:pPr>
              <a:t>4/6/2021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B3D04E7-581E-405C-8E01-4D4A5D70705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967784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fld id="{3829C07E-E26F-4344-B9F2-290B40E3B556}" type="datetimeFigureOut">
              <a:rPr lang="en-US"/>
              <a:pPr>
                <a:defRPr/>
              </a:pPr>
              <a:t>4/6/2021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A389032-AF4A-44A7-B5B3-178BB3D3044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72848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69325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40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9163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17915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vi-VN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thúc khoảng thời gian được </a:t>
            </a:r>
            <a:r>
              <a:rPr lang="en-US" altLang="ja-JP" sz="12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2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trước, ngắt thời gian xuất hiện, bộ điều vận (dispatcher) được kích hoạt để quyết định hồi phục lại tiến trình hay lựa chọn tiến trình khác </a:t>
            </a:r>
            <a:endParaRPr lang="en-US" altLang="ja-JP" sz="1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6875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vi-VN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thúc khoảng thời gian được </a:t>
            </a:r>
            <a:r>
              <a:rPr lang="en-US" altLang="ja-JP" sz="12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2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trước, ngắt thời gian xuất hiện, bộ điều vận (dispatcher) được kích hoạt để quyết định hồi phục lại tiến trình hay lựa chọn tiến trình khác </a:t>
            </a:r>
            <a:endParaRPr lang="en-US" altLang="ja-JP" sz="1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80430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vi-VN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thúc khoảng thời gian được </a:t>
            </a:r>
            <a:r>
              <a:rPr lang="en-US" altLang="ja-JP" sz="12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2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trước, ngắt thời gian xuất hiện, bộ điều vận (dispatcher) được kích hoạt để quyết định hồi phục lại tiến trình hay lựa chọn tiến trình khác </a:t>
            </a:r>
            <a:endParaRPr lang="en-US" altLang="ja-JP" sz="1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81988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local queue. </a:t>
            </a:r>
            <a:r>
              <a:rPr lang="en-US" dirty="0" err="1"/>
              <a:t>Tránh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tranh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hang </a:t>
            </a:r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.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master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ngẽn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36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43953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local queue. </a:t>
            </a:r>
            <a:r>
              <a:rPr lang="en-US" dirty="0" err="1"/>
              <a:t>Tránh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tranh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hang </a:t>
            </a:r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.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master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ngẽn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37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81054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Mỗi</a:t>
            </a:r>
            <a:r>
              <a:rPr lang="en-US" dirty="0"/>
              <a:t> TT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hang </a:t>
            </a:r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.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hang </a:t>
            </a:r>
            <a:r>
              <a:rPr lang="en-US" dirty="0" err="1"/>
              <a:t>đợi</a:t>
            </a:r>
            <a:r>
              <a:rPr lang="en-US" dirty="0"/>
              <a:t> -&gt; CPU </a:t>
            </a:r>
            <a:r>
              <a:rPr lang="en-US" dirty="0" err="1"/>
              <a:t>khong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đợi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38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4054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local queue. </a:t>
            </a:r>
            <a:r>
              <a:rPr lang="en-US" dirty="0" err="1"/>
              <a:t>Tránh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tranh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hang </a:t>
            </a:r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.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master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ngẽn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39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61073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5D75B576-1A77-4D9E-AA6F-1D508CDC99B1}" type="datetimeFigureOut">
              <a:rPr lang="ja-JP" altLang="en-US" smtClean="0"/>
              <a:pPr>
                <a:defRPr/>
              </a:pPr>
              <a:t>2021/4/6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447D0295-74A1-46DB-8373-E24C938A1E30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62514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443E8C-7E50-4DBE-A5FB-06E7A74EF0F7}" type="datetimeFigureOut">
              <a:rPr lang="ja-JP" altLang="en-US" smtClean="0"/>
              <a:pPr>
                <a:defRPr/>
              </a:pPr>
              <a:t>2021/4/6</a:t>
            </a:fld>
            <a:endParaRPr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AC2BCE-2952-49EC-8B87-F66250C6E0B3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77530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443E8C-7E50-4DBE-A5FB-06E7A74EF0F7}" type="datetimeFigureOut">
              <a:rPr lang="ja-JP" altLang="en-US" smtClean="0"/>
              <a:pPr>
                <a:defRPr/>
              </a:pPr>
              <a:t>2021/4/6</a:t>
            </a:fld>
            <a:endParaRPr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AC2BCE-2952-49EC-8B87-F66250C6E0B3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98072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3C1FD3-94C5-40E7-A548-A5EDAFA04F7A}" type="datetimeFigureOut">
              <a:rPr lang="ja-JP" altLang="en-US" smtClean="0"/>
              <a:pPr>
                <a:defRPr/>
              </a:pPr>
              <a:t>2021/4/6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D87AB3-A846-4998-8E8A-5CEA00D90C74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4960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1157F4-A8A5-47C0-8BA1-A946D27BFAB4}" type="datetimeFigureOut">
              <a:rPr lang="ja-JP" altLang="en-US" smtClean="0"/>
              <a:pPr>
                <a:defRPr/>
              </a:pPr>
              <a:t>2021/4/6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74DD80-39FF-4EA6-B033-01C81A406C4C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84809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CD020F-3F56-42FB-9660-959E9C1B9B3B}" type="datetimeFigureOut">
              <a:rPr lang="ja-JP" altLang="en-US" smtClean="0"/>
              <a:pPr>
                <a:defRPr/>
              </a:pPr>
              <a:t>2021/4/6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811624-9EA4-4A74-8A29-D36A9432C63F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69651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2191C5-0E08-4E18-9B13-C5B6C3E0730D}" type="datetimeFigureOut">
              <a:rPr lang="ja-JP" altLang="en-US" smtClean="0"/>
              <a:pPr>
                <a:defRPr/>
              </a:pPr>
              <a:t>2021/4/6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16A39D-9B12-49F1-8806-FA385AF78EC8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0216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842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3851"/>
            <a:ext cx="7886700" cy="44831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57950" y="6141245"/>
            <a:ext cx="20574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D15AD326-0954-4AE4-BD10-CA141383F6CF}" type="datetimeFigureOut">
              <a:rPr lang="ja-JP" altLang="en-US" smtClean="0"/>
              <a:pPr>
                <a:defRPr/>
              </a:pPr>
              <a:t>2021/4/6</a:t>
            </a:fld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413501"/>
            <a:ext cx="1143000" cy="365125"/>
          </a:xfrm>
        </p:spPr>
        <p:txBody>
          <a:bodyPr/>
          <a:lstStyle/>
          <a:p>
            <a:pPr>
              <a:defRPr/>
            </a:pPr>
            <a:fld id="{33E24A81-5418-4A9A-B7C1-86FA5B72439E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58531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23966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227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F2B5BC-47CE-4D89-BCA4-AA642BD2C50B}" type="datetimeFigureOut">
              <a:rPr lang="ja-JP" altLang="en-US" smtClean="0"/>
              <a:pPr>
                <a:defRPr/>
              </a:pPr>
              <a:t>2021/4/6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2952C7-EC0C-4F19-B057-29676743651E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88153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443E8C-7E50-4DBE-A5FB-06E7A74EF0F7}" type="datetimeFigureOut">
              <a:rPr lang="ja-JP" altLang="en-US" smtClean="0"/>
              <a:pPr>
                <a:defRPr/>
              </a:pPr>
              <a:t>2021/4/6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AC2BCE-2952-49EC-8B87-F66250C6E0B3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09732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5F683F-275E-4492-8738-600D4EF82E62}" type="datetimeFigureOut">
              <a:rPr lang="ja-JP" altLang="en-US" smtClean="0"/>
              <a:pPr>
                <a:defRPr/>
              </a:pPr>
              <a:t>2021/4/6</a:t>
            </a:fld>
            <a:endParaRPr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751038-77A7-4DF9-AB3F-310B95A00AC1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8364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648432-F1C1-4AC8-A258-B3BE73A420A4}" type="datetimeFigureOut">
              <a:rPr lang="ja-JP" altLang="en-US" smtClean="0"/>
              <a:pPr>
                <a:defRPr/>
              </a:pPr>
              <a:t>2021/4/6</a:t>
            </a:fld>
            <a:endParaRPr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054223-8A2F-47F8-A1A4-6BC08FE0D258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121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1781176"/>
            <a:ext cx="2711450" cy="4244974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443E8C-7E50-4DBE-A5FB-06E7A74EF0F7}" type="datetimeFigureOut">
              <a:rPr lang="ja-JP" altLang="en-US" smtClean="0"/>
              <a:pPr>
                <a:defRPr/>
              </a:pPr>
              <a:t>2021/4/6</a:t>
            </a:fld>
            <a:endParaRPr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AC2BCE-2952-49EC-8B87-F66250C6E0B3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0679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443E8C-7E50-4DBE-A5FB-06E7A74EF0F7}" type="datetimeFigureOut">
              <a:rPr lang="ja-JP" altLang="en-US" smtClean="0"/>
              <a:pPr>
                <a:defRPr/>
              </a:pPr>
              <a:t>2021/4/6</a:t>
            </a:fld>
            <a:endParaRPr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AC2BCE-2952-49EC-8B87-F66250C6E0B3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30307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ED1C8F6-2E75-47A7-9671-D2152161FB89}" type="datetimeFigureOut">
              <a:rPr lang="ja-JP" altLang="en-US" smtClean="0"/>
              <a:pPr>
                <a:defRPr/>
              </a:pPr>
              <a:t>2021/4/6</a:t>
            </a:fld>
            <a:endParaRPr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BFBC68-1982-42D4-90BF-D62308F08AF5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923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5557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5600"/>
            <a:ext cx="7886700" cy="4460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97750" y="6121400"/>
            <a:ext cx="1117600" cy="276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13443E8C-7E50-4DBE-A5FB-06E7A74EF0F7}" type="datetimeFigureOut">
              <a:rPr lang="ja-JP" altLang="en-US" smtClean="0"/>
              <a:pPr>
                <a:defRPr/>
              </a:pPr>
              <a:t>2021/4/6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7850" y="6432550"/>
            <a:ext cx="3009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7750" y="6432551"/>
            <a:ext cx="111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0CAC2BCE-2952-49EC-8B87-F66250C6E0B3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30235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7432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7432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7432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7432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7432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ja-JP" dirty="0" err="1"/>
              <a:t>Hệ</a:t>
            </a:r>
            <a:r>
              <a:rPr lang="en-US" altLang="ja-JP" dirty="0"/>
              <a:t> Điều </a:t>
            </a:r>
            <a:r>
              <a:rPr lang="en-US" altLang="ja-JP" dirty="0" err="1"/>
              <a:t>Hành</a:t>
            </a:r>
            <a:br>
              <a:rPr lang="en-US" altLang="ja-JP" dirty="0"/>
            </a:br>
            <a:r>
              <a:rPr lang="en-US" altLang="ja-JP" sz="2800" dirty="0"/>
              <a:t>(</a:t>
            </a:r>
            <a:r>
              <a:rPr lang="en-US" altLang="ja-JP" sz="2800" i="1" dirty="0" err="1"/>
              <a:t>Nguyên</a:t>
            </a:r>
            <a:r>
              <a:rPr lang="en-US" altLang="ja-JP" sz="2800" i="1" dirty="0"/>
              <a:t> </a:t>
            </a:r>
            <a:r>
              <a:rPr lang="en-US" altLang="ja-JP" sz="2800" i="1" dirty="0" err="1"/>
              <a:t>lý</a:t>
            </a:r>
            <a:r>
              <a:rPr lang="en-US" altLang="ja-JP" sz="2800" i="1" dirty="0"/>
              <a:t> </a:t>
            </a:r>
            <a:r>
              <a:rPr lang="en-US" altLang="ja-JP" sz="2800" i="1" dirty="0" err="1"/>
              <a:t>các</a:t>
            </a:r>
            <a:r>
              <a:rPr lang="en-US" altLang="ja-JP" sz="2800" i="1" dirty="0"/>
              <a:t> </a:t>
            </a:r>
            <a:r>
              <a:rPr lang="en-US" altLang="ja-JP" sz="2800" i="1" dirty="0" err="1"/>
              <a:t>hệ</a:t>
            </a:r>
            <a:r>
              <a:rPr lang="en-US" altLang="ja-JP" sz="2800" i="1" dirty="0"/>
              <a:t> </a:t>
            </a:r>
            <a:r>
              <a:rPr lang="en-US" altLang="ja-JP" sz="2800" i="1" dirty="0" err="1"/>
              <a:t>điều</a:t>
            </a:r>
            <a:r>
              <a:rPr lang="en-US" altLang="ja-JP" sz="2800" i="1" dirty="0"/>
              <a:t> </a:t>
            </a:r>
            <a:r>
              <a:rPr lang="en-US" altLang="ja-JP" sz="2800" i="1" dirty="0" err="1"/>
              <a:t>hành</a:t>
            </a:r>
            <a:r>
              <a:rPr lang="en-US" altLang="ja-JP" sz="2800" dirty="0"/>
              <a:t>)</a:t>
            </a:r>
            <a:endParaRPr lang="ja-JP" altLang="en-US" sz="2800" dirty="0"/>
          </a:p>
        </p:txBody>
      </p:sp>
      <p:sp>
        <p:nvSpPr>
          <p:cNvPr id="8195" name="Subtitle 2"/>
          <p:cNvSpPr>
            <a:spLocks noGrp="1"/>
          </p:cNvSpPr>
          <p:nvPr>
            <p:ph type="subTitle" idx="1"/>
          </p:nvPr>
        </p:nvSpPr>
        <p:spPr>
          <a:xfrm>
            <a:off x="533400" y="3200400"/>
            <a:ext cx="7543800" cy="17526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ja-JP"/>
              <a:t>Đỗ Quốc Huy</a:t>
            </a:r>
          </a:p>
          <a:p>
            <a:pPr eaLnBrk="1" hangingPunct="1"/>
            <a:r>
              <a:rPr lang="en-US" altLang="ja-JP"/>
              <a:t>huydq@soict.hust.edu.vn</a:t>
            </a:r>
          </a:p>
          <a:p>
            <a:pPr eaLnBrk="1" hangingPunct="1"/>
            <a:r>
              <a:rPr lang="en-US" altLang="ja-JP"/>
              <a:t>Bộ môn Khoa Học Máy Tính</a:t>
            </a:r>
          </a:p>
          <a:p>
            <a:pPr eaLnBrk="1" hangingPunct="1"/>
            <a:r>
              <a:rPr lang="en-US" altLang="ja-JP"/>
              <a:t>Viện Công Nghệ Thông Tin và Truyền Thông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3.1.</a:t>
            </a:r>
            <a:r>
              <a:rPr lang="vi-VN" altLang="ja-JP" sz="1800" dirty="0"/>
              <a:t> C</a:t>
            </a:r>
            <a:r>
              <a:rPr lang="en-US" altLang="ja-JP" sz="1800" dirty="0"/>
              <a:t>ác khái niệm cơ bản</a:t>
            </a:r>
            <a:br>
              <a:rPr lang="en-US" altLang="ja-JP" sz="1800" dirty="0"/>
            </a:br>
            <a:endParaRPr lang="ja-JP" altLang="en-US" sz="1800" dirty="0"/>
          </a:p>
        </p:txBody>
      </p:sp>
      <p:pic>
        <p:nvPicPr>
          <p:cNvPr id="6" name="Preemptive vs Non-Preemptive Kernel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4450" y="1828800"/>
            <a:ext cx="6400800" cy="4800600"/>
          </a:xfrm>
        </p:spPr>
      </p:pic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phối trưng dụng và không trưng dụng</a:t>
            </a:r>
          </a:p>
        </p:txBody>
      </p:sp>
    </p:spTree>
    <p:extLst>
      <p:ext uri="{BB962C8B-B14F-4D97-AF65-F5344CB8AC3E}">
        <p14:creationId xmlns:p14="http://schemas.microsoft.com/office/powerpoint/2010/main" val="133310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3.2.</a:t>
            </a:r>
            <a:r>
              <a:rPr lang="vi-VN" altLang="ja-JP" sz="1800" dirty="0"/>
              <a:t> </a:t>
            </a:r>
            <a:r>
              <a:rPr lang="en-US" altLang="ja-JP" sz="1800" dirty="0"/>
              <a:t>Tiêu chuẩn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bg1">
                    <a:lumMod val="75000"/>
                  </a:schemeClr>
                </a:solidFill>
              </a:rPr>
              <a:t>Các khái niệm cơ bản 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Tiêu chuẩn điều phối </a:t>
            </a:r>
            <a:endParaRPr lang="en-US" altLang="ja-JP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bg1">
                    <a:lumMod val="75000"/>
                  </a:schemeClr>
                </a:solidFill>
              </a:rPr>
              <a:t>Các thuật toán điều phối 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bg1">
                    <a:lumMod val="75000"/>
                  </a:schemeClr>
                </a:solidFill>
              </a:rPr>
              <a:t>CPU Điều phối đa xử lý</a:t>
            </a:r>
            <a:endParaRPr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115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3.2.</a:t>
            </a:r>
            <a:r>
              <a:rPr lang="vi-VN" altLang="ja-JP" sz="1800" dirty="0"/>
              <a:t> </a:t>
            </a:r>
            <a:r>
              <a:rPr lang="en-US" altLang="ja-JP" sz="1800" dirty="0"/>
              <a:t>Tiêu chuẩn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pic>
        <p:nvPicPr>
          <p:cNvPr id="8" name="Operating System - Process Schedulin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5413" y="2057400"/>
            <a:ext cx="5919787" cy="4440238"/>
          </a:xfrm>
        </p:spPr>
      </p:pic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Tiêu chuẩn điều phối                                                                    I</a:t>
            </a:r>
          </a:p>
        </p:txBody>
      </p:sp>
    </p:spTree>
    <p:extLst>
      <p:ext uri="{BB962C8B-B14F-4D97-AF65-F5344CB8AC3E}">
        <p14:creationId xmlns:p14="http://schemas.microsoft.com/office/powerpoint/2010/main" val="9193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3.2.</a:t>
            </a:r>
            <a:r>
              <a:rPr lang="vi-VN" altLang="ja-JP" sz="1800" dirty="0"/>
              <a:t> </a:t>
            </a:r>
            <a:r>
              <a:rPr lang="en-US" altLang="ja-JP" sz="1800" dirty="0"/>
              <a:t>Tiêu chuẩn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76201" y="1668880"/>
            <a:ext cx="9067799" cy="485098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Tất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cả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hệ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thống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nói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chung</a:t>
            </a:r>
            <a:endParaRPr lang="en-US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lvl="1">
              <a:buSzPct val="200000"/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bằng</a:t>
            </a:r>
            <a:r>
              <a:rPr lang="en-US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lvl="2">
              <a:buSzPct val="2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Chia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sẻ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CPU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bằng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giữa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TT</a:t>
            </a:r>
          </a:p>
          <a:p>
            <a:pPr lvl="2">
              <a:buSzPct val="200000"/>
              <a:buFont typeface="Arial" panose="020B0604020202020204" pitchFamily="34" charset="0"/>
              <a:buChar char="•"/>
            </a:pP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Không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phải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chờ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đợi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vô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hạn</a:t>
            </a:r>
            <a:endParaRPr lang="en-US" altLang="ja-JP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chiến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lược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phối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đề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ra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phải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tuân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thủ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bằng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tải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mọi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đều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bận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rộn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Hệ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thống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xử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lý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theo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lô</a:t>
            </a:r>
            <a:endParaRPr lang="en-US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vi-VN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Hệ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thống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tương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tác</a:t>
            </a:r>
            <a:endParaRPr lang="en-US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Hệ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thống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thời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gian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thực</a:t>
            </a:r>
            <a:endParaRPr lang="en-US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Tiêu chuẩn điều phối                                                                    I</a:t>
            </a:r>
          </a:p>
        </p:txBody>
      </p:sp>
    </p:spTree>
    <p:extLst>
      <p:ext uri="{BB962C8B-B14F-4D97-AF65-F5344CB8AC3E}">
        <p14:creationId xmlns:p14="http://schemas.microsoft.com/office/powerpoint/2010/main" val="144934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3.2.</a:t>
            </a:r>
            <a:r>
              <a:rPr lang="vi-VN" altLang="ja-JP" sz="1800" dirty="0"/>
              <a:t> </a:t>
            </a:r>
            <a:r>
              <a:rPr lang="en-US" altLang="ja-JP" sz="1800" dirty="0"/>
              <a:t>Tiêu chuẩn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52400" y="1695277"/>
            <a:ext cx="9067799" cy="48509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err="1"/>
              <a:t>Hệ</a:t>
            </a:r>
            <a:r>
              <a:rPr lang="en-US" b="1" dirty="0"/>
              <a:t> </a:t>
            </a:r>
            <a:r>
              <a:rPr lang="en-US" b="1" dirty="0" err="1"/>
              <a:t>thống</a:t>
            </a:r>
            <a:r>
              <a:rPr lang="en-US" b="1" dirty="0"/>
              <a:t> </a:t>
            </a:r>
            <a:r>
              <a:rPr lang="en-US" b="1" dirty="0" err="1"/>
              <a:t>xử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theo</a:t>
            </a:r>
            <a:r>
              <a:rPr lang="en-US" b="1" dirty="0"/>
              <a:t> </a:t>
            </a:r>
            <a:r>
              <a:rPr lang="en-US" b="1" dirty="0" err="1"/>
              <a:t>lô</a:t>
            </a:r>
            <a:endParaRPr lang="en-US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vi-VN" dirty="0"/>
              <a:t>Sử dụng CPU (Lớn nhất)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vi-VN" sz="2200" dirty="0">
                <a:solidFill>
                  <a:schemeClr val="tx1"/>
                </a:solidFill>
              </a:rPr>
              <a:t>Mục đích của điều độ là làm CPU hoạt động nhiều nhất có thể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vi-VN" sz="2200" dirty="0">
                <a:solidFill>
                  <a:schemeClr val="tx1"/>
                </a:solidFill>
              </a:rPr>
              <a:t>Độ sử dụng CPU thay đổi từ 40% (hệ thống tải nhẹ) đến 90% (hệ thống tải nặng).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vi-V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vi-VN" dirty="0"/>
              <a:t>Thông lượng (throughput) (Lớn nhất)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vi-VN" sz="2200" dirty="0">
                <a:solidFill>
                  <a:schemeClr val="tx1"/>
                </a:solidFill>
              </a:rPr>
              <a:t>Số lượng TT hoàn thành trong 1 đơn vị thời gian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vi-VN" sz="2200" dirty="0">
                <a:solidFill>
                  <a:schemeClr val="tx1"/>
                </a:solidFill>
              </a:rPr>
              <a:t>Các TT dài: 1 TT/giờ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vi-VN" sz="2200" dirty="0">
                <a:solidFill>
                  <a:schemeClr val="tx1"/>
                </a:solidFill>
              </a:rPr>
              <a:t>Các TT ngắn: 10 TT/giây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Tiêu chuẩn điều phối                                                                    I</a:t>
            </a:r>
          </a:p>
        </p:txBody>
      </p:sp>
    </p:spTree>
    <p:extLst>
      <p:ext uri="{BB962C8B-B14F-4D97-AF65-F5344CB8AC3E}">
        <p14:creationId xmlns:p14="http://schemas.microsoft.com/office/powerpoint/2010/main" val="165172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3.2.</a:t>
            </a:r>
            <a:r>
              <a:rPr lang="vi-VN" altLang="ja-JP" sz="1800" dirty="0"/>
              <a:t> </a:t>
            </a:r>
            <a:r>
              <a:rPr lang="en-US" altLang="ja-JP" sz="1800" dirty="0"/>
              <a:t>Tiêu chuẩn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52400" y="1695277"/>
            <a:ext cx="9067799" cy="485098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err="1"/>
              <a:t>Hệ</a:t>
            </a:r>
            <a:r>
              <a:rPr lang="en-US" b="1" dirty="0"/>
              <a:t> </a:t>
            </a:r>
            <a:r>
              <a:rPr lang="en-US" b="1" dirty="0" err="1"/>
              <a:t>thống</a:t>
            </a:r>
            <a:r>
              <a:rPr lang="en-US" b="1" dirty="0"/>
              <a:t> </a:t>
            </a:r>
            <a:r>
              <a:rPr lang="en-US" b="1" dirty="0" err="1"/>
              <a:t>xử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theo</a:t>
            </a:r>
            <a:r>
              <a:rPr lang="en-US" b="1" dirty="0"/>
              <a:t> </a:t>
            </a:r>
            <a:r>
              <a:rPr lang="en-US" b="1" dirty="0" err="1"/>
              <a:t>lô</a:t>
            </a:r>
            <a:endParaRPr lang="en-US" b="1" dirty="0"/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Thời gian hoàn thành (Nhỏ nhất)</a:t>
            </a: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tx1"/>
                </a:solidFill>
              </a:rPr>
              <a:t>Khoảng t</a:t>
            </a:r>
            <a:r>
              <a:rPr lang="en-US" altLang="ja-JP" dirty="0">
                <a:solidFill>
                  <a:schemeClr val="tx1"/>
                </a:solidFill>
              </a:rPr>
              <a:t>/</a:t>
            </a:r>
            <a:r>
              <a:rPr lang="vi-VN" altLang="ja-JP" dirty="0">
                <a:solidFill>
                  <a:schemeClr val="tx1"/>
                </a:solidFill>
              </a:rPr>
              <a:t>gian từ thời điểm gửi </a:t>
            </a:r>
            <a:r>
              <a:rPr lang="vi-VN" altLang="ja-JP" dirty="0">
                <a:solidFill>
                  <a:srgbClr val="00B050"/>
                </a:solidFill>
              </a:rPr>
              <a:t>đến hệ thống </a:t>
            </a:r>
            <a:r>
              <a:rPr lang="vi-VN" altLang="ja-JP" dirty="0">
                <a:solidFill>
                  <a:schemeClr val="tx1"/>
                </a:solidFill>
              </a:rPr>
              <a:t>tới khi </a:t>
            </a:r>
            <a:r>
              <a:rPr lang="en-US" altLang="ja-JP" dirty="0">
                <a:solidFill>
                  <a:schemeClr val="tx1"/>
                </a:solidFill>
              </a:rPr>
              <a:t>TT </a:t>
            </a:r>
            <a:r>
              <a:rPr lang="en-US" altLang="ja-JP" dirty="0" err="1">
                <a:solidFill>
                  <a:srgbClr val="00B050"/>
                </a:solidFill>
              </a:rPr>
              <a:t>kết</a:t>
            </a:r>
            <a:r>
              <a:rPr lang="en-US" altLang="ja-JP" dirty="0">
                <a:solidFill>
                  <a:srgbClr val="00B050"/>
                </a:solidFill>
              </a:rPr>
              <a:t> </a:t>
            </a:r>
            <a:r>
              <a:rPr lang="en-US" altLang="ja-JP" dirty="0" err="1">
                <a:solidFill>
                  <a:srgbClr val="00B050"/>
                </a:solidFill>
              </a:rPr>
              <a:t>thúc</a:t>
            </a:r>
            <a:r>
              <a:rPr lang="en-US" altLang="ja-JP" dirty="0">
                <a:solidFill>
                  <a:srgbClr val="00B050"/>
                </a:solidFill>
              </a:rPr>
              <a:t>.</a:t>
            </a:r>
          </a:p>
          <a:p>
            <a:pPr marL="303213" lvl="1" indent="0" eaLnBrk="1" hangingPunct="1">
              <a:buNone/>
            </a:pPr>
            <a:r>
              <a:rPr lang="en-US" altLang="ja-JP" dirty="0">
                <a:solidFill>
                  <a:srgbClr val="00B050"/>
                </a:solidFill>
              </a:rPr>
              <a:t>       </a:t>
            </a:r>
            <a:r>
              <a:rPr lang="en-US" altLang="ja-JP" dirty="0" err="1"/>
              <a:t>Gồm</a:t>
            </a:r>
            <a:r>
              <a:rPr lang="en-US" altLang="ja-JP" dirty="0"/>
              <a:t> </a:t>
            </a:r>
            <a:r>
              <a:rPr lang="en-US" altLang="ja-JP" dirty="0" err="1"/>
              <a:t>các</a:t>
            </a:r>
            <a:r>
              <a:rPr lang="en-US" altLang="ja-JP" dirty="0"/>
              <a:t> </a:t>
            </a:r>
            <a:r>
              <a:rPr lang="en-US" altLang="ja-JP" dirty="0" err="1"/>
              <a:t>khoảng</a:t>
            </a:r>
            <a:r>
              <a:rPr lang="en-US" altLang="ja-JP" dirty="0"/>
              <a:t> t/</a:t>
            </a:r>
            <a:r>
              <a:rPr lang="en-US" altLang="ja-JP" dirty="0" err="1"/>
              <a:t>gian</a:t>
            </a:r>
            <a:r>
              <a:rPr lang="en-US" altLang="ja-JP" dirty="0"/>
              <a:t> </a:t>
            </a:r>
            <a:r>
              <a:rPr lang="en-US" altLang="ja-JP" dirty="0" err="1"/>
              <a:t>chờ</a:t>
            </a:r>
            <a:r>
              <a:rPr lang="en-US" altLang="ja-JP" dirty="0"/>
              <a:t> </a:t>
            </a:r>
            <a:r>
              <a:rPr lang="en-US" altLang="ja-JP" dirty="0" err="1"/>
              <a:t>đợi</a:t>
            </a:r>
            <a:endParaRPr lang="en-US" altLang="ja-JP" dirty="0"/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tx1"/>
                </a:solidFill>
              </a:rPr>
              <a:t>để </a:t>
            </a:r>
            <a:r>
              <a:rPr lang="vi-VN" altLang="ja-JP" sz="2200" dirty="0">
                <a:solidFill>
                  <a:srgbClr val="00B050"/>
                </a:solidFill>
              </a:rPr>
              <a:t>đưa </a:t>
            </a:r>
            <a:r>
              <a:rPr lang="en-US" altLang="ja-JP" sz="2200" dirty="0">
                <a:solidFill>
                  <a:srgbClr val="00B050"/>
                </a:solidFill>
              </a:rPr>
              <a:t>TT </a:t>
            </a:r>
            <a:r>
              <a:rPr lang="vi-VN" altLang="ja-JP" sz="2200" dirty="0">
                <a:solidFill>
                  <a:srgbClr val="00B050"/>
                </a:solidFill>
              </a:rPr>
              <a:t>vào bộ nhớ </a:t>
            </a:r>
            <a:endParaRPr lang="en-US" altLang="ja-JP" sz="2200" dirty="0">
              <a:solidFill>
                <a:srgbClr val="00B050"/>
              </a:solidFill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tx1"/>
                </a:solidFill>
              </a:rPr>
              <a:t>trong </a:t>
            </a:r>
            <a:r>
              <a:rPr lang="vi-VN" altLang="ja-JP" sz="2200" dirty="0">
                <a:solidFill>
                  <a:srgbClr val="00B050"/>
                </a:solidFill>
              </a:rPr>
              <a:t>hàng đợi sẵn sàng </a:t>
            </a:r>
            <a:endParaRPr lang="en-US" altLang="ja-JP" sz="2200" dirty="0">
              <a:solidFill>
                <a:srgbClr val="00B050"/>
              </a:solidFill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tx1"/>
                </a:solidFill>
              </a:rPr>
              <a:t>trong </a:t>
            </a:r>
            <a:r>
              <a:rPr lang="vi-VN" altLang="ja-JP" sz="2200" dirty="0">
                <a:solidFill>
                  <a:srgbClr val="00B050"/>
                </a:solidFill>
              </a:rPr>
              <a:t>hàng đợi thiết bị </a:t>
            </a:r>
            <a:endParaRPr lang="en-US" altLang="ja-JP" sz="2200" dirty="0">
              <a:solidFill>
                <a:srgbClr val="00B050"/>
              </a:solidFill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rgbClr val="00B050"/>
                </a:solidFill>
              </a:rPr>
              <a:t>thực hiện </a:t>
            </a:r>
            <a:r>
              <a:rPr lang="vi-VN" altLang="ja-JP" sz="2200" dirty="0">
                <a:solidFill>
                  <a:schemeClr val="tx1"/>
                </a:solidFill>
              </a:rPr>
              <a:t>thực tế</a:t>
            </a:r>
            <a:endParaRPr lang="vi-VN" dirty="0"/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Thời gian chờ đợi (Nhỏ nhất) </a:t>
            </a:r>
            <a:endParaRPr lang="en-US" altLang="ja-JP" dirty="0">
              <a:solidFill>
                <a:schemeClr val="accent2">
                  <a:lumMod val="50000"/>
                </a:schemeClr>
              </a:solidFill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tx1"/>
                </a:solidFill>
              </a:rPr>
              <a:t>Tổng t</a:t>
            </a:r>
            <a:r>
              <a:rPr lang="en-US" altLang="ja-JP" dirty="0">
                <a:solidFill>
                  <a:schemeClr val="tx1"/>
                </a:solidFill>
              </a:rPr>
              <a:t>/</a:t>
            </a:r>
            <a:r>
              <a:rPr lang="vi-VN" altLang="ja-JP" dirty="0">
                <a:solidFill>
                  <a:schemeClr val="tx1"/>
                </a:solidFill>
              </a:rPr>
              <a:t>gian chờ trong hàng đợi sẳn sàng </a:t>
            </a:r>
            <a:endParaRPr lang="en-US" altLang="ja-JP" dirty="0">
              <a:solidFill>
                <a:schemeClr val="tx1"/>
              </a:solidFill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tx1"/>
                </a:solidFill>
              </a:rPr>
              <a:t>(Giải thuật điều độ CPU </a:t>
            </a:r>
            <a:r>
              <a:rPr lang="vi-VN" altLang="ja-JP" sz="2200" dirty="0">
                <a:solidFill>
                  <a:srgbClr val="7030A0"/>
                </a:solidFill>
              </a:rPr>
              <a:t>không ảnh hưởng </a:t>
            </a:r>
            <a:r>
              <a:rPr lang="vi-VN" altLang="ja-JP" sz="2200" dirty="0">
                <a:solidFill>
                  <a:schemeClr val="tx1"/>
                </a:solidFill>
              </a:rPr>
              <a:t>tới các </a:t>
            </a:r>
            <a:r>
              <a:rPr lang="en-US" altLang="ja-JP" sz="2200" dirty="0">
                <a:solidFill>
                  <a:schemeClr val="tx1"/>
                </a:solidFill>
              </a:rPr>
              <a:t>TT </a:t>
            </a:r>
            <a:r>
              <a:rPr lang="vi-VN" altLang="ja-JP" sz="2200" dirty="0">
                <a:solidFill>
                  <a:srgbClr val="00B050"/>
                </a:solidFill>
              </a:rPr>
              <a:t>đang thực hiện </a:t>
            </a:r>
            <a:r>
              <a:rPr lang="vi-VN" altLang="ja-JP" sz="2200" dirty="0">
                <a:solidFill>
                  <a:schemeClr val="tx1"/>
                </a:solidFill>
              </a:rPr>
              <a:t>hay </a:t>
            </a:r>
            <a:r>
              <a:rPr lang="vi-VN" altLang="ja-JP" sz="2200" dirty="0">
                <a:solidFill>
                  <a:srgbClr val="00B050"/>
                </a:solidFill>
              </a:rPr>
              <a:t>đang đợi </a:t>
            </a:r>
            <a:r>
              <a:rPr lang="vi-VN" altLang="ja-JP" sz="2200" dirty="0">
                <a:solidFill>
                  <a:schemeClr val="tx1"/>
                </a:solidFill>
              </a:rPr>
              <a:t>thiết bị vào ra)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vi-VN" sz="2200" dirty="0"/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Tiêu chuẩn điều phối                                                                    I</a:t>
            </a:r>
          </a:p>
        </p:txBody>
      </p:sp>
    </p:spTree>
    <p:extLst>
      <p:ext uri="{BB962C8B-B14F-4D97-AF65-F5344CB8AC3E}">
        <p14:creationId xmlns:p14="http://schemas.microsoft.com/office/powerpoint/2010/main" val="167896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3.2.</a:t>
            </a:r>
            <a:r>
              <a:rPr lang="vi-VN" altLang="ja-JP" sz="1800" dirty="0"/>
              <a:t> </a:t>
            </a:r>
            <a:r>
              <a:rPr lang="en-US" altLang="ja-JP" sz="1800" dirty="0"/>
              <a:t>Tiêu chuẩn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76201" y="1668880"/>
            <a:ext cx="9067799" cy="485098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Thời gian đáp ứng (Nhỏ nhất)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 lúc gửi câu hỏi cho tới khi câu trả lời đầu tiên được tạo ra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có thể tạo kết quả ra từng phần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vẫn tiếp tục tính toán kết quả mới trong khi kết quả cũ được gửi tới người dùng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Kịp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endParaRPr lang="ja-JP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Tiêu chuẩn điều phối                                                                    I</a:t>
            </a:r>
          </a:p>
        </p:txBody>
      </p:sp>
    </p:spTree>
    <p:extLst>
      <p:ext uri="{BB962C8B-B14F-4D97-AF65-F5344CB8AC3E}">
        <p14:creationId xmlns:p14="http://schemas.microsoft.com/office/powerpoint/2010/main" val="113184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C</a:t>
            </a:r>
            <a:r>
              <a:rPr lang="en-US" altLang="ja-JP" sz="1800" dirty="0"/>
              <a:t>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bg1">
                    <a:lumMod val="75000"/>
                  </a:schemeClr>
                </a:solidFill>
              </a:rPr>
              <a:t>Các khái niệm cơ bản 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bg1">
                    <a:lumMod val="75000"/>
                  </a:schemeClr>
                </a:solidFill>
              </a:rPr>
              <a:t>Tiêu chuẩn điều phối 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1">
                    <a:lumMod val="50000"/>
                  </a:schemeClr>
                </a:solidFill>
              </a:rPr>
              <a:t>Các thuật toán điều phối </a:t>
            </a:r>
            <a:endParaRPr lang="en-US" altLang="ja-JP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bg1">
                    <a:lumMod val="75000"/>
                  </a:schemeClr>
                </a:solidFill>
              </a:rPr>
              <a:t>CPU Điều phối đa xử lý</a:t>
            </a:r>
            <a:endParaRPr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9D93FB-824D-49F8-BB47-4179AC3B42AA}"/>
              </a:ext>
            </a:extLst>
          </p:cNvPr>
          <p:cNvSpPr/>
          <p:nvPr/>
        </p:nvSpPr>
        <p:spPr>
          <a:xfrm>
            <a:off x="609600" y="5257800"/>
            <a:ext cx="78486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Giả thiết: </a:t>
            </a:r>
            <a:r>
              <a:rPr lang="vi-VN" altLang="ja-JP" dirty="0">
                <a:solidFill>
                  <a:schemeClr val="tx1"/>
                </a:solidFill>
              </a:rPr>
              <a:t>Các </a:t>
            </a:r>
            <a:r>
              <a:rPr lang="en-US" altLang="ja-JP" dirty="0">
                <a:solidFill>
                  <a:schemeClr val="tx1"/>
                </a:solidFill>
              </a:rPr>
              <a:t>TT </a:t>
            </a:r>
            <a:r>
              <a:rPr lang="vi-VN" altLang="ja-JP" dirty="0">
                <a:solidFill>
                  <a:schemeClr val="tx1"/>
                </a:solidFill>
              </a:rPr>
              <a:t>chỉ có </a:t>
            </a:r>
            <a:r>
              <a:rPr lang="en-US" altLang="ja-JP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dirty="0">
                <a:solidFill>
                  <a:schemeClr val="tx1"/>
                </a:solidFill>
              </a:rPr>
              <a:t> chu kỳ tính toán (ms) </a:t>
            </a:r>
            <a:endParaRPr lang="en-US" altLang="ja-JP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Đo đạc: </a:t>
            </a:r>
            <a:r>
              <a:rPr lang="vi-VN" altLang="ja-JP" dirty="0">
                <a:solidFill>
                  <a:schemeClr val="tx1"/>
                </a:solidFill>
              </a:rPr>
              <a:t>Thời gian chờ đợi trung bình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22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1124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Nguyên tắc: </a:t>
            </a:r>
            <a:r>
              <a:rPr lang="en-US" altLang="ja-JP" sz="2000" dirty="0">
                <a:solidFill>
                  <a:schemeClr val="tx1"/>
                </a:solidFill>
              </a:rPr>
              <a:t>TT </a:t>
            </a:r>
            <a:r>
              <a:rPr lang="vi-VN" altLang="ja-JP" sz="2000" dirty="0">
                <a:solidFill>
                  <a:schemeClr val="tx1"/>
                </a:solidFill>
              </a:rPr>
              <a:t>được quyền sử dụng CPU theo </a:t>
            </a:r>
            <a:r>
              <a:rPr lang="vi-VN" altLang="ja-JP" sz="2000" dirty="0">
                <a:solidFill>
                  <a:srgbClr val="7030A0"/>
                </a:solidFill>
              </a:rPr>
              <a:t>trình tự xuất hiện </a:t>
            </a:r>
            <a:endParaRPr lang="en-US" altLang="ja-JP" sz="2000" dirty="0">
              <a:solidFill>
                <a:srgbClr val="7030A0"/>
              </a:solidFill>
            </a:endParaRPr>
          </a:p>
          <a:p>
            <a:pPr marL="0" indent="0" eaLnBrk="1" hangingPunct="1">
              <a:buNone/>
            </a:pPr>
            <a:r>
              <a:rPr lang="en-US" altLang="ja-JP" sz="2000" dirty="0">
                <a:solidFill>
                  <a:schemeClr val="tx1"/>
                </a:solidFill>
              </a:rPr>
              <a:t>      TT</a:t>
            </a:r>
            <a:r>
              <a:rPr lang="vi-VN" altLang="ja-JP" sz="2000" dirty="0">
                <a:solidFill>
                  <a:schemeClr val="tx1"/>
                </a:solidFill>
              </a:rPr>
              <a:t> sở hữu CPU tới khi</a:t>
            </a:r>
            <a:r>
              <a:rPr lang="vi-VN" altLang="ja-JP" sz="2000" dirty="0">
                <a:solidFill>
                  <a:srgbClr val="00B050"/>
                </a:solidFill>
              </a:rPr>
              <a:t> kết thúc </a:t>
            </a:r>
            <a:r>
              <a:rPr lang="vi-VN" altLang="ja-JP" sz="2000" dirty="0">
                <a:solidFill>
                  <a:schemeClr val="tx1"/>
                </a:solidFill>
              </a:rPr>
              <a:t>hoặc </a:t>
            </a:r>
            <a:r>
              <a:rPr lang="vi-VN" altLang="ja-JP" sz="2000" dirty="0">
                <a:solidFill>
                  <a:srgbClr val="00B050"/>
                </a:solidFill>
              </a:rPr>
              <a:t>chờ đợi vào</a:t>
            </a:r>
            <a:r>
              <a:rPr lang="en-US" altLang="ja-JP" sz="2000" dirty="0">
                <a:solidFill>
                  <a:srgbClr val="00B050"/>
                </a:solidFill>
              </a:rPr>
              <a:t>/</a:t>
            </a:r>
            <a:r>
              <a:rPr lang="vi-VN" altLang="ja-JP" sz="2000" dirty="0">
                <a:solidFill>
                  <a:srgbClr val="00B050"/>
                </a:solidFill>
              </a:rPr>
              <a:t>ra</a:t>
            </a: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Đến trước phục vụ trước (FCFS: First Come, First Served)</a:t>
            </a:r>
          </a:p>
        </p:txBody>
      </p:sp>
      <p:pic>
        <p:nvPicPr>
          <p:cNvPr id="1026" name="Picture 2" descr="rogram for FCFS Scheduling in C | CS331 System Software L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2555645"/>
            <a:ext cx="5730487" cy="430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32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3105323"/>
          </a:xfrm>
        </p:spPr>
        <p:txBody>
          <a:bodyPr>
            <a:noAutofit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 tắc: </a:t>
            </a: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 quyền sử dụng CPU theo </a:t>
            </a:r>
            <a:r>
              <a:rPr lang="vi-VN" altLang="ja-JP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 tự xuất hiện </a:t>
            </a:r>
            <a:endParaRPr lang="en-US" altLang="ja-JP" sz="2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TT</a:t>
            </a: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sở hữu CPU tới khi</a:t>
            </a: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kết thúc </a:t>
            </a: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hoặc </a:t>
            </a: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chờ đợi vào</a:t>
            </a:r>
            <a:r>
              <a:rPr lang="en-US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 dụ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 điểm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 giản, dễ thực hiện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ngắn phải chờ đợi như 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dài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Nếu P1 thực hiện sau cùng ?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Đến trước phục vụ trước (FCFS: First Come, First Served)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90800"/>
            <a:ext cx="4191000" cy="229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27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/>
          <a:lstStyle/>
          <a:p>
            <a:pPr algn="l" eaLnBrk="1" hangingPunct="1"/>
            <a:r>
              <a:rPr lang="vi-VN" altLang="ja-JP" sz="1800"/>
              <a:t>Chương </a:t>
            </a:r>
            <a:r>
              <a:rPr lang="en-US" altLang="ja-JP" sz="1800">
                <a:latin typeface="Tahoma" pitchFamily="34" charset="0"/>
              </a:rPr>
              <a:t>2</a:t>
            </a:r>
            <a:r>
              <a:rPr lang="vi-VN" altLang="ja-JP" sz="1800"/>
              <a:t> </a:t>
            </a:r>
            <a:r>
              <a:rPr lang="en-US" altLang="ja-JP" sz="1800"/>
              <a:t>Quản lí tiến trình</a:t>
            </a:r>
            <a:br>
              <a:rPr lang="en-US" altLang="ja-JP" sz="1800"/>
            </a:br>
            <a:endParaRPr lang="ja-JP" altLang="en-US" sz="180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7408863" cy="4449763"/>
          </a:xfrm>
        </p:spPr>
        <p:txBody>
          <a:bodyPr/>
          <a:lstStyle/>
          <a:p>
            <a:pPr marL="457200" indent="-457200" eaLnBrk="1" hangingPunct="1">
              <a:buFontTx/>
              <a:buAutoNum type="circleNumDbPlain"/>
            </a:pPr>
            <a:r>
              <a:rPr lang="vi-VN" altLang="ja-JP" sz="2800" dirty="0">
                <a:solidFill>
                  <a:schemeClr val="bg1">
                    <a:lumMod val="75000"/>
                  </a:schemeClr>
                </a:solidFill>
              </a:rPr>
              <a:t>Tiến trình </a:t>
            </a:r>
            <a:endParaRPr lang="en-US" altLang="ja-JP" sz="2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 eaLnBrk="1" hangingPunct="1">
              <a:buFontTx/>
              <a:buAutoNum type="circleNumDbPlain"/>
            </a:pPr>
            <a:r>
              <a:rPr lang="vi-VN" altLang="ja-JP" sz="2800" dirty="0">
                <a:solidFill>
                  <a:schemeClr val="bg1">
                    <a:lumMod val="75000"/>
                  </a:schemeClr>
                </a:solidFill>
              </a:rPr>
              <a:t>Luồng (Thread) </a:t>
            </a:r>
            <a:endParaRPr lang="en-US" altLang="ja-JP" sz="2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 eaLnBrk="1" hangingPunct="1">
              <a:buFontTx/>
              <a:buAutoNum type="circleNumDbPlain"/>
            </a:pPr>
            <a:r>
              <a:rPr lang="vi-VN" altLang="ja-JP" sz="2800" dirty="0">
                <a:solidFill>
                  <a:schemeClr val="accent2">
                    <a:lumMod val="50000"/>
                  </a:schemeClr>
                </a:solidFill>
              </a:rPr>
              <a:t>Điều phối CPU </a:t>
            </a:r>
            <a:endParaRPr lang="en-US" altLang="ja-JP" sz="2800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eaLnBrk="1" hangingPunct="1">
              <a:buFontTx/>
              <a:buAutoNum type="circleNumDbPlain"/>
            </a:pPr>
            <a:r>
              <a:rPr lang="vi-VN" altLang="ja-JP" sz="2800" dirty="0">
                <a:solidFill>
                  <a:schemeClr val="bg1">
                    <a:lumMod val="75000"/>
                  </a:schemeClr>
                </a:solidFill>
              </a:rPr>
              <a:t>Tài nguyên găng và điều độ tiến trình </a:t>
            </a:r>
            <a:endParaRPr lang="en-US" altLang="ja-JP" sz="2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 eaLnBrk="1" hangingPunct="1">
              <a:buFontTx/>
              <a:buAutoNum type="circleNumDbPlain"/>
            </a:pPr>
            <a:r>
              <a:rPr lang="vi-VN" altLang="ja-JP" sz="2800" dirty="0">
                <a:solidFill>
                  <a:schemeClr val="bg1">
                    <a:lumMod val="75000"/>
                  </a:schemeClr>
                </a:solidFill>
              </a:rPr>
              <a:t>Bế tắc và xử lý bế tắc</a:t>
            </a:r>
            <a:endParaRPr lang="vi-VN" altLang="ja-JP" sz="2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3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5010323"/>
          </a:xfrm>
          <a:solidFill>
            <a:schemeClr val="bg1"/>
          </a:solidFill>
        </p:spPr>
        <p:txBody>
          <a:bodyPr>
            <a:noAutofit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Nguyên tắc: Mỗi TT lưu trữ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thời gian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của </a:t>
            </a:r>
            <a:r>
              <a:rPr lang="vi-VN" altLang="ja-JP" sz="2000" dirty="0">
                <a:solidFill>
                  <a:srgbClr val="FF0000"/>
                </a:solidFill>
                <a:latin typeface="+mn-lt"/>
              </a:rPr>
              <a:t>chu kỳ sử dụng CPU tiếp theo </a:t>
            </a:r>
            <a:endParaRPr lang="en-US" altLang="ja-JP" sz="2000" dirty="0">
              <a:solidFill>
                <a:srgbClr val="FF0000"/>
              </a:solidFill>
              <a:latin typeface="+mn-lt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TT có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thời gian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sử dụng CPU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ngắn nhất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sẽ sở hữu CPU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 phương pháp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Không trưng dụng CPU 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Có trưng dụng CPU (SRTF: Shortest Remaining Time First)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Ví dụ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marL="0" indent="0" eaLnBrk="1" hangingPunct="1">
              <a:buNone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Đặc điểm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SJF (SRTF) là tối ưu: T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/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gian chờ đợi trung bình nhỏ nhất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Không thể biết chính xác t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/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gian của chu kỳ sử dụng CPU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=&gt; 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Dự báo dựa trên những giá trị trước đó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Công việc ngắn trước (SJF: Shortest Job First)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57600"/>
            <a:ext cx="545782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37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5010323"/>
          </a:xfrm>
          <a:solidFill>
            <a:schemeClr val="bg1"/>
          </a:solidFill>
        </p:spPr>
        <p:txBody>
          <a:bodyPr>
            <a:no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Mỗi TT gắn với 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sô hiệu ưu tiên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(số nguyên)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CPU sẽ được phân phối cho TT có </a:t>
            </a:r>
            <a:r>
              <a:rPr lang="vi-VN" altLang="ja-JP" sz="2000" dirty="0">
                <a:solidFill>
                  <a:srgbClr val="FF0000"/>
                </a:solidFill>
                <a:latin typeface="+mn-lt"/>
              </a:rPr>
              <a:t>độ ưu tiên cao nhất </a:t>
            </a:r>
            <a:endParaRPr lang="en-US" altLang="ja-JP" sz="2000" dirty="0">
              <a:solidFill>
                <a:srgbClr val="FF0000"/>
              </a:solidFill>
              <a:latin typeface="+mn-lt"/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SJF: độ ưu tiên gắn liền với thời gian thực hiện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 phương pháp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lvl="2" ea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Không trưng dụng CPU 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lvl="2" ea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Có trưng dụng CPU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Ví dụ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marL="0" indent="0" eaLnBrk="1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Vấn đề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"Nạn đói"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: TT có độ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ưu tiên thấp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phải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chờ đợi lâu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(thậm chí không được thực hiện)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Giải pháp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tăng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 dần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độ ưu tiên 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TT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 theo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t/gian trong hệ thống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phối có ưu tiên (Priority Scheduling)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751249"/>
            <a:ext cx="4343400" cy="1926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7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297640"/>
            <a:ext cx="6096000" cy="354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44564" y="1688570"/>
            <a:ext cx="8743996" cy="1962323"/>
          </a:xfrm>
        </p:spPr>
        <p:txBody>
          <a:bodyPr>
            <a:no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Nguyên tắc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Mỗi TT được cấp 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lượng tử t</a:t>
            </a:r>
            <a:r>
              <a:rPr lang="en-US" altLang="ja-JP" sz="2000" dirty="0">
                <a:solidFill>
                  <a:srgbClr val="00B050"/>
                </a:solidFill>
                <a:latin typeface="+mn-lt"/>
              </a:rPr>
              <a:t>/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gian </a:t>
            </a:r>
            <a:r>
              <a:rPr lang="el-GR" altLang="ja-JP" sz="2000" b="1" dirty="0">
                <a:solidFill>
                  <a:srgbClr val="7030A0"/>
                </a:solidFill>
                <a:latin typeface="+mn-lt"/>
              </a:rPr>
              <a:t>τ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 để thực hiện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Khi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hết t</a:t>
            </a:r>
            <a:r>
              <a:rPr lang="en-US" altLang="ja-JP" sz="2000" dirty="0">
                <a:solidFill>
                  <a:srgbClr val="00B050"/>
                </a:solidFill>
                <a:latin typeface="+mn-lt"/>
              </a:rPr>
              <a:t>/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gian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, TT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bị trưng dụng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processor và được đưa vào </a:t>
            </a:r>
            <a:r>
              <a:rPr lang="vi-VN" altLang="ja-JP" sz="2000" dirty="0">
                <a:solidFill>
                  <a:srgbClr val="00B050"/>
                </a:solidFill>
                <a:latin typeface="+mn-lt"/>
              </a:rPr>
              <a:t>cuối hàng đợi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 sẵn sàng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Nếu có n TT, t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/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gian chờ đợi nhiều nhất (n − 1)</a:t>
            </a:r>
            <a:r>
              <a:rPr lang="el-GR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 </a:t>
            </a:r>
            <a:r>
              <a:rPr lang="el-GR" altLang="ja-JP" sz="2000" b="1" dirty="0">
                <a:solidFill>
                  <a:srgbClr val="7030A0"/>
                </a:solidFill>
                <a:latin typeface="+mn-lt"/>
              </a:rPr>
              <a:t>τ</a:t>
            </a:r>
            <a:endParaRPr lang="en-US" altLang="ja-JP" sz="2000" b="1" dirty="0">
              <a:solidFill>
                <a:srgbClr val="7030A0"/>
              </a:solidFill>
              <a:latin typeface="+mn-lt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pPr marL="0" indent="0" eaLnBrk="1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                  </a:t>
            </a:r>
            <a:endParaRPr lang="vi-VN" altLang="ja-JP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Vòng tròn (RR: Round Robin Scheduling)</a:t>
            </a:r>
          </a:p>
        </p:txBody>
      </p:sp>
    </p:spTree>
    <p:extLst>
      <p:ext uri="{BB962C8B-B14F-4D97-AF65-F5344CB8AC3E}">
        <p14:creationId xmlns:p14="http://schemas.microsoft.com/office/powerpoint/2010/main" val="26537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2267123"/>
          </a:xfrm>
        </p:spPr>
        <p:txBody>
          <a:bodyPr>
            <a:noAutofit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Ví dụ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eaLnBrk="1" hangingPunct="1">
              <a:buNone/>
            </a:pP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              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Lượng tử thời gian </a:t>
            </a:r>
            <a:r>
              <a:rPr lang="el-GR" altLang="ja-JP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τ = 4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Vấn đề: Lựa chọn lượng tử t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gian </a:t>
            </a:r>
            <a:r>
              <a:rPr lang="el-GR" altLang="ja-JP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τ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l-GR" altLang="ja-JP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τ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lớn: FCFS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l-GR" altLang="ja-JP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τ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nhỏ: H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y phải luân chuyển CPU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Thông thường </a:t>
            </a:r>
            <a:r>
              <a:rPr lang="el-GR" altLang="ja-JP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τ = 10-100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ms</a:t>
            </a:r>
          </a:p>
        </p:txBody>
      </p:sp>
      <p:sp>
        <p:nvSpPr>
          <p:cNvPr id="4" name="Rectangle 3"/>
          <p:cNvSpPr/>
          <p:nvPr/>
        </p:nvSpPr>
        <p:spPr>
          <a:xfrm>
            <a:off x="247604" y="1168818"/>
            <a:ext cx="8640956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Vòng tròn (RR: Round Robin Scheduling)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1884868"/>
            <a:ext cx="4048691" cy="1772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13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Vòng tròn (RR: Round Robin Scheduling)</a:t>
            </a:r>
          </a:p>
        </p:txBody>
      </p:sp>
      <p:pic>
        <p:nvPicPr>
          <p:cNvPr id="10" name="CPU Scheduling">
            <a:hlinkClick r:id="" action="ppaction://media"/>
            <a:extLst>
              <a:ext uri="{FF2B5EF4-FFF2-40B4-BE49-F238E27FC236}">
                <a16:creationId xmlns:a16="http://schemas.microsoft.com/office/drawing/2014/main" id="{04AEC1CF-1F02-491A-ACE2-9A7ABF5B4EE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345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2057400"/>
            <a:ext cx="6477000" cy="370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0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Vòng tròn (RR: Round Robin Scheduling)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8600C1-9F14-4A8D-8F0E-D917C99F8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2971800"/>
            <a:ext cx="84296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40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304800" y="1981200"/>
            <a:ext cx="8743996" cy="2267123"/>
          </a:xfrm>
        </p:spPr>
        <p:txBody>
          <a:bodyPr>
            <a:noAutofit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rgbClr val="7030A0"/>
                </a:solidFill>
                <a:latin typeface="Arial (Body)"/>
              </a:rPr>
              <a:t>Hàng đợi sẵn sàng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được </a:t>
            </a:r>
            <a:r>
              <a:rPr lang="vi-VN" altLang="ja-JP" sz="2000" dirty="0">
                <a:latin typeface="Arial (Body)"/>
              </a:rPr>
              <a:t>phân chia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thành </a:t>
            </a:r>
            <a:r>
              <a:rPr lang="vi-VN" altLang="ja-JP" sz="2000" dirty="0">
                <a:solidFill>
                  <a:srgbClr val="7030A0"/>
                </a:solidFill>
                <a:latin typeface="Arial (Body)"/>
              </a:rPr>
              <a:t>nhiều hàng đợi nhỏ </a:t>
            </a:r>
            <a:endParaRPr lang="en-US" altLang="ja-JP" sz="2000" dirty="0">
              <a:solidFill>
                <a:srgbClr val="7030A0"/>
              </a:solidFill>
              <a:latin typeface="Arial (Body)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tx1"/>
              </a:solidFill>
              <a:latin typeface="Arial (Body)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sz="2000" dirty="0" err="1">
                <a:solidFill>
                  <a:schemeClr val="tx1"/>
                </a:solidFill>
                <a:latin typeface="Arial (Body)"/>
              </a:rPr>
              <a:t>Phổ</a:t>
            </a:r>
            <a:r>
              <a:rPr lang="en-US" altLang="ja-JP" sz="2000" dirty="0">
                <a:solidFill>
                  <a:schemeClr val="tx1"/>
                </a:solidFill>
                <a:latin typeface="Arial (Body)"/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  <a:latin typeface="Arial (Body)"/>
              </a:rPr>
              <a:t>biến</a:t>
            </a:r>
            <a:r>
              <a:rPr lang="en-US" altLang="ja-JP" sz="2000" dirty="0">
                <a:solidFill>
                  <a:schemeClr val="tx1"/>
                </a:solidFill>
                <a:latin typeface="Arial (Body)"/>
              </a:rPr>
              <a:t> nhất </a:t>
            </a:r>
            <a:r>
              <a:rPr lang="en-US" altLang="ja-JP" sz="2000" dirty="0" err="1">
                <a:solidFill>
                  <a:schemeClr val="tx1"/>
                </a:solidFill>
                <a:latin typeface="Arial (Body)"/>
              </a:rPr>
              <a:t>là</a:t>
            </a:r>
            <a:r>
              <a:rPr lang="en-US" altLang="ja-JP" sz="2000" dirty="0">
                <a:solidFill>
                  <a:schemeClr val="tx1"/>
                </a:solidFill>
                <a:latin typeface="Arial (Body)"/>
              </a:rPr>
              <a:t> </a:t>
            </a:r>
            <a:r>
              <a:rPr lang="en-US" altLang="ja-JP" sz="2000" dirty="0">
                <a:solidFill>
                  <a:srgbClr val="7030A0"/>
                </a:solidFill>
                <a:latin typeface="Arial (Body)"/>
              </a:rPr>
              <a:t>foreground</a:t>
            </a:r>
            <a:r>
              <a:rPr lang="en-US" altLang="ja-JP" sz="2000" dirty="0">
                <a:solidFill>
                  <a:srgbClr val="00B050"/>
                </a:solidFill>
                <a:latin typeface="Arial (Body)"/>
              </a:rPr>
              <a:t> </a:t>
            </a:r>
            <a:r>
              <a:rPr lang="en-US" altLang="ja-JP" sz="2000" dirty="0">
                <a:solidFill>
                  <a:schemeClr val="tx1"/>
                </a:solidFill>
                <a:latin typeface="Arial (Body)"/>
              </a:rPr>
              <a:t>và </a:t>
            </a:r>
            <a:r>
              <a:rPr lang="en-US" altLang="ja-JP" sz="2000" dirty="0">
                <a:solidFill>
                  <a:srgbClr val="7030A0"/>
                </a:solidFill>
                <a:latin typeface="Arial (Body)"/>
              </a:rPr>
              <a:t>back ground</a:t>
            </a: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000" dirty="0">
                <a:solidFill>
                  <a:schemeClr val="tx1"/>
                </a:solidFill>
                <a:latin typeface="Arial (Body)"/>
              </a:rPr>
              <a:t>2 </a:t>
            </a:r>
            <a:r>
              <a:rPr lang="en-US" altLang="ja-JP" sz="2000" dirty="0" err="1">
                <a:solidFill>
                  <a:schemeClr val="tx1"/>
                </a:solidFill>
                <a:latin typeface="Arial (Body)"/>
              </a:rPr>
              <a:t>kiểu</a:t>
            </a:r>
            <a:r>
              <a:rPr lang="en-US" altLang="ja-JP" sz="2000" dirty="0">
                <a:solidFill>
                  <a:schemeClr val="tx1"/>
                </a:solidFill>
                <a:latin typeface="Arial (Body)"/>
              </a:rPr>
              <a:t> TT </a:t>
            </a:r>
            <a:r>
              <a:rPr lang="en-US" altLang="ja-JP" sz="2000" dirty="0" err="1">
                <a:solidFill>
                  <a:schemeClr val="tx1"/>
                </a:solidFill>
                <a:latin typeface="Arial (Body)"/>
              </a:rPr>
              <a:t>có</a:t>
            </a:r>
            <a:r>
              <a:rPr lang="en-US" altLang="ja-JP" sz="2000" dirty="0">
                <a:solidFill>
                  <a:schemeClr val="tx1"/>
                </a:solidFill>
                <a:latin typeface="Arial (Body)"/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  <a:latin typeface="Arial (Body)"/>
              </a:rPr>
              <a:t>các</a:t>
            </a:r>
            <a:r>
              <a:rPr lang="en-US" altLang="ja-JP" sz="2000" dirty="0">
                <a:solidFill>
                  <a:schemeClr val="tx1"/>
                </a:solidFill>
                <a:latin typeface="Arial (Body)"/>
              </a:rPr>
              <a:t> </a:t>
            </a:r>
            <a:r>
              <a:rPr lang="en-US" altLang="ja-JP" sz="2000" dirty="0" err="1">
                <a:solidFill>
                  <a:srgbClr val="7030A0"/>
                </a:solidFill>
                <a:latin typeface="Arial (Body)"/>
              </a:rPr>
              <a:t>yêu</a:t>
            </a:r>
            <a:r>
              <a:rPr lang="en-US" altLang="ja-JP" sz="2000" dirty="0">
                <a:solidFill>
                  <a:srgbClr val="7030A0"/>
                </a:solidFill>
                <a:latin typeface="Arial (Body)"/>
              </a:rPr>
              <a:t> </a:t>
            </a:r>
            <a:r>
              <a:rPr lang="en-US" altLang="ja-JP" sz="2000" dirty="0" err="1">
                <a:solidFill>
                  <a:srgbClr val="7030A0"/>
                </a:solidFill>
                <a:latin typeface="Arial (Body)"/>
              </a:rPr>
              <a:t>cầu</a:t>
            </a:r>
            <a:r>
              <a:rPr lang="en-US" altLang="ja-JP" sz="2000" dirty="0">
                <a:solidFill>
                  <a:srgbClr val="7030A0"/>
                </a:solidFill>
                <a:latin typeface="Arial (Body)"/>
              </a:rPr>
              <a:t> </a:t>
            </a:r>
            <a:r>
              <a:rPr lang="en-US" altLang="ja-JP" sz="2000" dirty="0" err="1">
                <a:solidFill>
                  <a:srgbClr val="7030A0"/>
                </a:solidFill>
                <a:latin typeface="Arial (Body)"/>
              </a:rPr>
              <a:t>phản</a:t>
            </a:r>
            <a:r>
              <a:rPr lang="en-US" altLang="ja-JP" sz="2000" dirty="0">
                <a:solidFill>
                  <a:srgbClr val="7030A0"/>
                </a:solidFill>
                <a:latin typeface="Arial (Body)"/>
              </a:rPr>
              <a:t> </a:t>
            </a:r>
            <a:r>
              <a:rPr lang="en-US" altLang="ja-JP" sz="2000" dirty="0" err="1">
                <a:solidFill>
                  <a:srgbClr val="7030A0"/>
                </a:solidFill>
                <a:latin typeface="Arial (Body)"/>
              </a:rPr>
              <a:t>hồi</a:t>
            </a:r>
            <a:r>
              <a:rPr lang="en-US" altLang="ja-JP" sz="2000" dirty="0">
                <a:solidFill>
                  <a:srgbClr val="7030A0"/>
                </a:solidFill>
                <a:latin typeface="Arial (Body)"/>
              </a:rPr>
              <a:t> </a:t>
            </a:r>
            <a:r>
              <a:rPr lang="en-US" altLang="ja-JP" sz="2000" dirty="0" err="1">
                <a:solidFill>
                  <a:srgbClr val="7030A0"/>
                </a:solidFill>
                <a:latin typeface="Arial (Body)"/>
              </a:rPr>
              <a:t>khác</a:t>
            </a:r>
            <a:r>
              <a:rPr lang="en-US" altLang="ja-JP" sz="2000" dirty="0">
                <a:solidFill>
                  <a:srgbClr val="7030A0"/>
                </a:solidFill>
                <a:latin typeface="Arial (Body)"/>
              </a:rPr>
              <a:t> </a:t>
            </a:r>
            <a:r>
              <a:rPr lang="en-US" altLang="ja-JP" sz="2000" dirty="0" err="1">
                <a:solidFill>
                  <a:srgbClr val="7030A0"/>
                </a:solidFill>
                <a:latin typeface="Arial (Body)"/>
              </a:rPr>
              <a:t>nhau</a:t>
            </a:r>
            <a:endParaRPr lang="en-US" altLang="ja-JP" sz="2000" dirty="0">
              <a:solidFill>
                <a:srgbClr val="7030A0"/>
              </a:solidFill>
              <a:latin typeface="Arial (Body)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rgbClr val="7030A0"/>
              </a:solidFill>
              <a:latin typeface="Arial (Body)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rgbClr val="7030A0"/>
                </a:solidFill>
                <a:latin typeface="Arial (Body)"/>
              </a:rPr>
              <a:t>TT</a:t>
            </a:r>
            <a:r>
              <a:rPr lang="vi-VN" altLang="ja-JP" sz="2000" dirty="0">
                <a:solidFill>
                  <a:srgbClr val="00B050"/>
                </a:solidFill>
                <a:latin typeface="Arial (Body)"/>
              </a:rPr>
              <a:t>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được ấn định </a:t>
            </a:r>
            <a:r>
              <a:rPr lang="vi-VN" altLang="ja-JP" sz="2000" dirty="0">
                <a:solidFill>
                  <a:srgbClr val="7030A0"/>
                </a:solidFill>
                <a:latin typeface="Arial (Body)"/>
              </a:rPr>
              <a:t>cố định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cho </a:t>
            </a:r>
            <a:r>
              <a:rPr lang="en-US" altLang="ja-JP" sz="2000" dirty="0">
                <a:solidFill>
                  <a:srgbClr val="7030A0"/>
                </a:solidFill>
                <a:latin typeface="Arial (Body)"/>
              </a:rPr>
              <a:t>1</a:t>
            </a:r>
            <a:r>
              <a:rPr lang="vi-VN" altLang="ja-JP" sz="2000" dirty="0">
                <a:solidFill>
                  <a:srgbClr val="7030A0"/>
                </a:solidFill>
                <a:latin typeface="Arial (Body)"/>
              </a:rPr>
              <a:t> hàng đợi </a:t>
            </a:r>
            <a:endParaRPr lang="en-US" altLang="ja-JP" sz="2000" dirty="0">
              <a:solidFill>
                <a:srgbClr val="7030A0"/>
              </a:solidFill>
              <a:latin typeface="Arial (Body)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Dựa vào tính chất như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: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 độ ưu tiên, kiểu 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TT,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kích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thước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bộ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nhớ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.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..</a:t>
            </a: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rgbClr val="7030A0"/>
              </a:solidFill>
              <a:latin typeface="Arial (Body)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 err="1">
                <a:solidFill>
                  <a:srgbClr val="7030A0"/>
                </a:solidFill>
                <a:latin typeface="Arial (Body)"/>
              </a:rPr>
              <a:t>Mỗi</a:t>
            </a:r>
            <a:r>
              <a:rPr lang="vi-VN" altLang="ja-JP" sz="2000" dirty="0">
                <a:solidFill>
                  <a:srgbClr val="7030A0"/>
                </a:solidFill>
                <a:latin typeface="Arial (Body)"/>
              </a:rPr>
              <a:t> hàng đợi </a:t>
            </a:r>
            <a:r>
              <a:rPr lang="vi-VN" altLang="ja-JP" sz="2000" dirty="0">
                <a:solidFill>
                  <a:schemeClr val="tx1"/>
                </a:solidFill>
                <a:latin typeface="Arial (Body)"/>
              </a:rPr>
              <a:t>sử dụng </a:t>
            </a:r>
            <a:r>
              <a:rPr lang="vi-VN" altLang="ja-JP" sz="2000" dirty="0">
                <a:solidFill>
                  <a:srgbClr val="7030A0"/>
                </a:solidFill>
                <a:latin typeface="Arial (Body)"/>
              </a:rPr>
              <a:t>thuật toán điều độ riêng</a:t>
            </a:r>
            <a:endParaRPr lang="en-US" altLang="ja-JP" sz="2000" dirty="0">
              <a:solidFill>
                <a:srgbClr val="7030A0"/>
              </a:solidFill>
              <a:latin typeface="Arial (Body)"/>
            </a:endParaRPr>
          </a:p>
          <a:p>
            <a:pPr marL="303213" lvl="1" indent="0" eaLnBrk="1" hangingPunct="1">
              <a:buNone/>
            </a:pPr>
            <a:r>
              <a:rPr lang="vi-VN" altLang="ja-JP" sz="2000" dirty="0">
                <a:solidFill>
                  <a:schemeClr val="tx1"/>
                </a:solidFill>
                <a:latin typeface="Arial (Body)"/>
              </a:rPr>
              <a:t> </a:t>
            </a:r>
            <a:endParaRPr lang="en-US" altLang="ja-JP" sz="2000" dirty="0">
              <a:solidFill>
                <a:schemeClr val="tx1"/>
              </a:solidFill>
              <a:latin typeface="Arial (Body)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phối hàng đợi đa mức (Multilevel Queue Scheduling)</a:t>
            </a:r>
          </a:p>
        </p:txBody>
      </p:sp>
    </p:spTree>
    <p:extLst>
      <p:ext uri="{BB962C8B-B14F-4D97-AF65-F5344CB8AC3E}">
        <p14:creationId xmlns:p14="http://schemas.microsoft.com/office/powerpoint/2010/main" val="357965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77924" y="2057400"/>
            <a:ext cx="8743996" cy="4419600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altLang="ja-JP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 phối</a:t>
            </a:r>
            <a:endParaRPr lang="en-US" altLang="ja-JP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 phối </a:t>
            </a:r>
            <a:r>
              <a:rPr lang="vi-VN" altLang="ja-JP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trưng dụng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độ </a:t>
            </a:r>
            <a:r>
              <a:rPr lang="vi-VN" altLang="ja-JP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 tiên cố định </a:t>
            </a:r>
            <a:endParaRPr lang="en-US" altLang="ja-JP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 đợi độ ưu tiên thấp 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 được thực hiện khi các hàng đợi có độ </a:t>
            </a:r>
            <a:r>
              <a:rPr lang="vi-VN" altLang="ja-JP" sz="2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 tiên cao rỗng </a:t>
            </a:r>
            <a:endParaRPr lang="en-US" altLang="ja-JP" sz="22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 </a:t>
            </a:r>
            <a:r>
              <a:rPr lang="vi-VN" altLang="ja-JP" sz="2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 tiên mức cao, trưng dụng 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 ưu tiên mức thấp </a:t>
            </a:r>
            <a:endParaRPr lang="en-US" altLang="ja-JP" sz="22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thể gặp tình trạng </a:t>
            </a:r>
            <a:r>
              <a:rPr lang="vi-VN" altLang="ja-JP" sz="2200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starvation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 chia thời gian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đợi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foreground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chiếm 80% t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gian CPU cho RR </a:t>
            </a:r>
            <a:endParaRPr lang="en-US" altLang="ja-JP" sz="24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chiếm 20% t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gian CPU cho FCFS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phối hàng đợi đa mức (Multilevel Queue Scheduling)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D0FF67-8E14-432B-A4F9-8280348988D0}"/>
              </a:ext>
            </a:extLst>
          </p:cNvPr>
          <p:cNvSpPr/>
          <p:nvPr/>
        </p:nvSpPr>
        <p:spPr>
          <a:xfrm>
            <a:off x="177924" y="1648349"/>
            <a:ext cx="2545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G</a:t>
            </a:r>
            <a:r>
              <a:rPr lang="vi-VN" altLang="ja-JP" sz="2400" dirty="0"/>
              <a:t>iữa các </a:t>
            </a:r>
            <a:r>
              <a:rPr lang="vi-VN" altLang="ja-JP" sz="2400" dirty="0">
                <a:solidFill>
                  <a:srgbClr val="7030A0"/>
                </a:solidFill>
              </a:rPr>
              <a:t>hàng đợi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49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phối hàng đợi đa mức (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Ví dụ)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64" y="1905000"/>
            <a:ext cx="6951516" cy="469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4929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phối hàng đợi đa mức (Multilevel Queue Scheduling)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2E1A5B-4F18-471B-A6F2-AAE6026EE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181648"/>
            <a:ext cx="4591050" cy="1962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921872-E059-4452-B8D0-49D7ED41FD6D}"/>
              </a:ext>
            </a:extLst>
          </p:cNvPr>
          <p:cNvSpPr txBox="1"/>
          <p:nvPr/>
        </p:nvSpPr>
        <p:spPr>
          <a:xfrm>
            <a:off x="685800" y="239241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Queue 1 dung RR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quantum =2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FCFS</a:t>
            </a:r>
          </a:p>
        </p:txBody>
      </p:sp>
    </p:spTree>
    <p:extLst>
      <p:ext uri="{BB962C8B-B14F-4D97-AF65-F5344CB8AC3E}">
        <p14:creationId xmlns:p14="http://schemas.microsoft.com/office/powerpoint/2010/main" val="1559699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3.1.</a:t>
            </a:r>
            <a:r>
              <a:rPr lang="vi-VN" altLang="ja-JP" sz="1800" dirty="0"/>
              <a:t> C</a:t>
            </a:r>
            <a:r>
              <a:rPr lang="en-US" altLang="ja-JP" sz="1800" dirty="0"/>
              <a:t>ác khái niệm cơ bản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Các khái niệm cơ bản </a:t>
            </a:r>
            <a:endParaRPr lang="en-US" altLang="ja-JP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Tiêu chuẩn điều phối </a:t>
            </a:r>
            <a:endParaRPr lang="en-US" altLang="ja-JP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Các thuật toán điều phối </a:t>
            </a:r>
            <a:endParaRPr lang="en-US" altLang="ja-JP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CPU Điều phối đa xử lý</a:t>
            </a:r>
            <a:endParaRPr lang="ja-JP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26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53131" y="2438400"/>
            <a:ext cx="8780315" cy="2267123"/>
          </a:xfrm>
        </p:spPr>
        <p:txBody>
          <a:bodyPr>
            <a:noAutofit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Cho phép các </a:t>
            </a:r>
            <a:r>
              <a:rPr lang="vi-VN" altLang="ja-JP" sz="2000" dirty="0">
                <a:solidFill>
                  <a:srgbClr val="7030A0"/>
                </a:solidFill>
                <a:latin typeface="+mn-lt"/>
                <a:cs typeface="Times New Roman" panose="02020603050405020304" pitchFamily="18" charset="0"/>
              </a:rPr>
              <a:t>TT</a:t>
            </a:r>
            <a:r>
              <a:rPr lang="vi-VN" altLang="ja-JP" sz="2000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được </a:t>
            </a:r>
            <a:r>
              <a:rPr lang="vi-VN" altLang="ja-JP" sz="2000" b="1" dirty="0">
                <a:solidFill>
                  <a:srgbClr val="7030A0"/>
                </a:solidFill>
                <a:latin typeface="+mn-lt"/>
                <a:cs typeface="Times New Roman" panose="02020603050405020304" pitchFamily="18" charset="0"/>
              </a:rPr>
              <a:t>dịch chuyển giữa các hàng đợi </a:t>
            </a:r>
            <a:endParaRPr lang="en-US" altLang="ja-JP" sz="2000" b="1" dirty="0">
              <a:solidFill>
                <a:srgbClr val="7030A0"/>
              </a:solidFill>
              <a:latin typeface="+mn-lt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Phân chia 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TT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theo </a:t>
            </a:r>
            <a:r>
              <a:rPr lang="vi-VN" altLang="ja-JP" sz="2000" dirty="0">
                <a:solidFill>
                  <a:srgbClr val="7030A0"/>
                </a:solidFill>
                <a:latin typeface="+mn-lt"/>
                <a:cs typeface="Times New Roman" panose="02020603050405020304" pitchFamily="18" charset="0"/>
              </a:rPr>
              <a:t>đặc điểm sử dụng VXL </a:t>
            </a:r>
            <a:endParaRPr lang="en-US" altLang="ja-JP" sz="2000" dirty="0">
              <a:solidFill>
                <a:srgbClr val="7030A0"/>
              </a:solidFill>
              <a:latin typeface="+mn-lt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Nếu dùng quá </a:t>
            </a:r>
            <a:r>
              <a:rPr lang="vi-VN" altLang="ja-JP" sz="2000" dirty="0">
                <a:solidFill>
                  <a:srgbClr val="7030A0"/>
                </a:solidFill>
                <a:latin typeface="+mn-lt"/>
                <a:cs typeface="Times New Roman" panose="02020603050405020304" pitchFamily="18" charset="0"/>
              </a:rPr>
              <a:t>nhiều t</a:t>
            </a:r>
            <a:r>
              <a:rPr lang="en-US" altLang="ja-JP" sz="2000" dirty="0">
                <a:solidFill>
                  <a:srgbClr val="7030A0"/>
                </a:solidFill>
                <a:latin typeface="+mn-lt"/>
                <a:cs typeface="Times New Roman" panose="02020603050405020304" pitchFamily="18" charset="0"/>
              </a:rPr>
              <a:t>/</a:t>
            </a:r>
            <a:r>
              <a:rPr lang="vi-VN" altLang="ja-JP" sz="2000" dirty="0">
                <a:solidFill>
                  <a:srgbClr val="7030A0"/>
                </a:solidFill>
                <a:latin typeface="+mn-lt"/>
                <a:cs typeface="Times New Roman" panose="02020603050405020304" pitchFamily="18" charset="0"/>
              </a:rPr>
              <a:t>gian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của VXL → </a:t>
            </a:r>
            <a:r>
              <a:rPr lang="vi-VN" altLang="ja-JP" sz="2000" dirty="0">
                <a:latin typeface="+mn-lt"/>
                <a:cs typeface="Times New Roman" panose="02020603050405020304" pitchFamily="18" charset="0"/>
              </a:rPr>
              <a:t>Chuyển xuống</a:t>
            </a:r>
            <a:r>
              <a:rPr lang="vi-VN" altLang="ja-JP" sz="2000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hàng đợi có độ ưu tiên thấp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rgbClr val="7030A0"/>
                </a:solidFill>
                <a:latin typeface="+mn-lt"/>
                <a:cs typeface="Times New Roman" panose="02020603050405020304" pitchFamily="18" charset="0"/>
              </a:rPr>
              <a:t>vào ra nhiều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→ hàng đợi có độ </a:t>
            </a:r>
            <a:r>
              <a:rPr lang="vi-VN" altLang="ja-JP" sz="2000" dirty="0">
                <a:solidFill>
                  <a:srgbClr val="7030A0"/>
                </a:solidFill>
                <a:latin typeface="+mn-lt"/>
                <a:cs typeface="Times New Roman" panose="02020603050405020304" pitchFamily="18" charset="0"/>
              </a:rPr>
              <a:t>ưu tiên cao </a:t>
            </a:r>
            <a:endParaRPr lang="en-US" altLang="ja-JP" sz="2000" dirty="0">
              <a:solidFill>
                <a:srgbClr val="7030A0"/>
              </a:solidFill>
              <a:latin typeface="+mn-lt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rgbClr val="7030A0"/>
                </a:solidFill>
                <a:latin typeface="+mn-lt"/>
                <a:cs typeface="Times New Roman" panose="02020603050405020304" pitchFamily="18" charset="0"/>
              </a:rPr>
              <a:t>đợi quá lâu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tại hàng đợi có độ ưu tiên thấp → </a:t>
            </a:r>
            <a:r>
              <a:rPr lang="vi-VN" altLang="ja-JP" sz="2000" dirty="0">
                <a:latin typeface="+mn-lt"/>
                <a:cs typeface="Times New Roman" panose="02020603050405020304" pitchFamily="18" charset="0"/>
              </a:rPr>
              <a:t>Chuyển lên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hàng đợi độ ưu tiên cao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Ngăn ngừa tình trạng "đói CPU"</a:t>
            </a:r>
          </a:p>
          <a:p>
            <a:pPr eaLnBrk="1" hangingPunct="1">
              <a:buFont typeface="Wingdings" pitchFamily="2" charset="2"/>
              <a:buChar char="l"/>
            </a:pPr>
            <a:endParaRPr lang="vi-VN" altLang="ja-JP" sz="2000" dirty="0">
              <a:solidFill>
                <a:schemeClr val="accent2">
                  <a:lumMod val="50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Hàng </a:t>
            </a: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đợi 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hồi tiếp </a:t>
            </a: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đa mức (Multilevel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Feedback </a:t>
            </a: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Queue)</a:t>
            </a:r>
          </a:p>
        </p:txBody>
      </p:sp>
    </p:spTree>
    <p:extLst>
      <p:ext uri="{BB962C8B-B14F-4D97-AF65-F5344CB8AC3E}">
        <p14:creationId xmlns:p14="http://schemas.microsoft.com/office/powerpoint/2010/main" val="5439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08245" y="2560607"/>
            <a:ext cx="8780315" cy="226712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ược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các tham số 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 hàng đợi </a:t>
            </a:r>
            <a:endParaRPr lang="en-US" altLang="ja-JP" sz="24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 toán điều độ cho mỗi hàng đợi </a:t>
            </a:r>
            <a:endParaRPr lang="en-US" altLang="ja-JP" sz="24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 kiện 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 chuyển lên/xuống hàng đợi có độ ưu tiên cao/thấp hơn </a:t>
            </a:r>
            <a:endParaRPr lang="en-US" altLang="ja-JP" sz="24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xác định một hàng đợi khi 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 phục vụ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Hàng </a:t>
            </a: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đợi 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hồi tiếp </a:t>
            </a: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đa mức (Multilevel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Feedback </a:t>
            </a: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Queue)</a:t>
            </a:r>
          </a:p>
        </p:txBody>
      </p:sp>
    </p:spTree>
    <p:extLst>
      <p:ext uri="{BB962C8B-B14F-4D97-AF65-F5344CB8AC3E}">
        <p14:creationId xmlns:p14="http://schemas.microsoft.com/office/powerpoint/2010/main" val="18892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2267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</a:rPr>
              <a:t>Ví dụ</a:t>
            </a:r>
            <a:endParaRPr lang="vi-VN" altLang="ja-JP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Hàng </a:t>
            </a: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đợi 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hồi tiếp </a:t>
            </a: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đa mức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33600"/>
            <a:ext cx="6705600" cy="4182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7550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2267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song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song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TT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RR</a:t>
            </a:r>
            <a:endParaRPr lang="vi-VN" altLang="ja-JP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</a:t>
            </a:r>
            <a:r>
              <a:rPr lang="en-US" altLang="ja-JP" sz="20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phối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</a:t>
            </a:r>
            <a:r>
              <a:rPr lang="en-US" altLang="ja-JP" sz="20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luồng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E61D8A-AC48-4554-98D7-557A60B29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667000"/>
            <a:ext cx="4161365" cy="3452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7AEDE8-2EE4-4452-80DB-F5960CDD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712563"/>
            <a:ext cx="3086100" cy="3465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DEAF85-726B-4831-93CC-8874B72B4285}"/>
              </a:ext>
            </a:extLst>
          </p:cNvPr>
          <p:cNvSpPr txBox="1"/>
          <p:nvPr/>
        </p:nvSpPr>
        <p:spPr>
          <a:xfrm>
            <a:off x="609600" y="6248400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level thread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549EFC-96E0-437C-9B60-9ECC9406E664}"/>
              </a:ext>
            </a:extLst>
          </p:cNvPr>
          <p:cNvSpPr txBox="1"/>
          <p:nvPr/>
        </p:nvSpPr>
        <p:spPr>
          <a:xfrm>
            <a:off x="5987249" y="6248400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level thread</a:t>
            </a:r>
          </a:p>
        </p:txBody>
      </p:sp>
    </p:spTree>
    <p:extLst>
      <p:ext uri="{BB962C8B-B14F-4D97-AF65-F5344CB8AC3E}">
        <p14:creationId xmlns:p14="http://schemas.microsoft.com/office/powerpoint/2010/main" val="312519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3.4.</a:t>
            </a:r>
            <a:r>
              <a:rPr lang="vi-VN" altLang="ja-JP" sz="1800" dirty="0"/>
              <a:t> </a:t>
            </a:r>
            <a:r>
              <a:rPr lang="en-US" altLang="ja-JP" sz="1800" dirty="0"/>
              <a:t>Điều phối đa xử lý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bg1">
                    <a:lumMod val="75000"/>
                  </a:schemeClr>
                </a:solidFill>
              </a:rPr>
              <a:t>Các khái niệm cơ bản 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bg1">
                    <a:lumMod val="75000"/>
                  </a:schemeClr>
                </a:solidFill>
              </a:rPr>
              <a:t>Tiêu chuẩn điều phối 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bg1">
                    <a:lumMod val="75000"/>
                  </a:schemeClr>
                </a:solidFill>
              </a:rPr>
              <a:t>Các thuật toán điều phối 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CPU Điều phối đa xử lý</a:t>
            </a:r>
            <a:endParaRPr lang="ja-JP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8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3.4.</a:t>
            </a:r>
            <a:r>
              <a:rPr lang="vi-VN" altLang="ja-JP" sz="1800" dirty="0"/>
              <a:t> </a:t>
            </a:r>
            <a:r>
              <a:rPr lang="en-US" altLang="ja-JP" sz="1800" dirty="0"/>
              <a:t>Điều phối đa xử lý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44564" y="2057400"/>
            <a:ext cx="8743996" cy="2267123"/>
          </a:xfrm>
        </p:spPr>
        <p:txBody>
          <a:bodyPr>
            <a:noAutofit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Điều phối phức tạp hơn so với trường hợp có </a:t>
            </a:r>
            <a:r>
              <a:rPr lang="en-US" altLang="ja-JP" sz="2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1</a:t>
            </a:r>
            <a:r>
              <a:rPr lang="vi-VN" altLang="ja-JP" sz="2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VXL </a:t>
            </a:r>
            <a:endParaRPr lang="en-US" altLang="ja-JP" sz="24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400" dirty="0">
              <a:solidFill>
                <a:schemeClr val="accent2">
                  <a:lumMod val="50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Vấn đề </a:t>
            </a:r>
            <a:r>
              <a:rPr lang="vi-VN" altLang="ja-JP" sz="2400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chia sẻ tải </a:t>
            </a:r>
            <a:endParaRPr lang="en-US" altLang="ja-JP" sz="2400" dirty="0">
              <a:solidFill>
                <a:srgbClr val="00B050"/>
              </a:solidFill>
              <a:latin typeface="+mn-lt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400" dirty="0">
              <a:solidFill>
                <a:schemeClr val="accent2">
                  <a:lumMod val="50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2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mô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hình</a:t>
            </a:r>
            <a:endParaRPr lang="en-US" altLang="ja-JP" sz="2400" dirty="0">
              <a:solidFill>
                <a:schemeClr val="accent2">
                  <a:lumMod val="50000"/>
                </a:schemeClr>
              </a:solidFill>
              <a:latin typeface="Arial (Body)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Đa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xử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lý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đối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xứng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Arial (Body)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Đa xử lý không đối xứng 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Vấn đề</a:t>
            </a:r>
          </a:p>
        </p:txBody>
      </p:sp>
    </p:spTree>
    <p:extLst>
      <p:ext uri="{BB962C8B-B14F-4D97-AF65-F5344CB8AC3E}">
        <p14:creationId xmlns:p14="http://schemas.microsoft.com/office/powerpoint/2010/main" val="402652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3.4.</a:t>
            </a:r>
            <a:r>
              <a:rPr lang="vi-VN" altLang="ja-JP" sz="1800" dirty="0"/>
              <a:t> </a:t>
            </a:r>
            <a:r>
              <a:rPr lang="en-US" altLang="ja-JP" sz="1800" dirty="0"/>
              <a:t>Điều phối đa xử lý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2267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Đa xử lý không đối xứng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lvl="1" eaLnBrk="1" hangingPunct="1"/>
            <a:r>
              <a:rPr lang="en-US" altLang="ja-JP" sz="2400" dirty="0">
                <a:solidFill>
                  <a:schemeClr val="tx1"/>
                </a:solidFill>
              </a:rPr>
              <a:t>1 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processor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c/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 có 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processor truy nhập hàng đợi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 thể tắc nghẽn tại 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processor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Vấn đề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E6990D-0C7B-4279-9A4C-1AC6C4FF7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52" y="3352800"/>
            <a:ext cx="65913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3.4.</a:t>
            </a:r>
            <a:r>
              <a:rPr lang="vi-VN" altLang="ja-JP" sz="1800" dirty="0"/>
              <a:t> </a:t>
            </a:r>
            <a:r>
              <a:rPr lang="en-US" altLang="ja-JP" sz="1800" dirty="0"/>
              <a:t>Điều phối đa xử lý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2267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Đa xử lý đối xứng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400" dirty="0" err="1">
                <a:solidFill>
                  <a:schemeClr val="tx1"/>
                </a:solidFill>
              </a:rPr>
              <a:t>Mỗi</a:t>
            </a:r>
            <a:r>
              <a:rPr lang="en-US" altLang="ja-JP" sz="2400" dirty="0">
                <a:solidFill>
                  <a:schemeClr val="tx1"/>
                </a:solidFill>
              </a:rPr>
              <a:t> 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processor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c/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TT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endParaRPr lang="vi-VN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Vấn đề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9291A-F557-4C5F-B647-5BD76E870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3470660"/>
            <a:ext cx="64960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8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3.4.</a:t>
            </a:r>
            <a:r>
              <a:rPr lang="vi-VN" altLang="ja-JP" sz="1800" dirty="0"/>
              <a:t> </a:t>
            </a:r>
            <a:r>
              <a:rPr lang="en-US" altLang="ja-JP" sz="1800" dirty="0"/>
              <a:t>Điều phối đa xử lý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2267123"/>
          </a:xfrm>
        </p:spPr>
        <p:txBody>
          <a:bodyPr/>
          <a:lstStyle/>
          <a:p>
            <a:pPr lvl="1" eaLnBrk="1" hangingPunct="1"/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Mỗi VXL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 đợi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sẵn sàng </a:t>
            </a: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riêng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chia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TT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đợi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cố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t/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endParaRPr lang="en-US" altLang="ja-JP" sz="18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Đa xử lý đối xứng 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6915E92-C1F1-4C7A-BF35-BE93E7D4B85A}"/>
              </a:ext>
            </a:extLst>
          </p:cNvPr>
          <p:cNvSpPr txBox="1">
            <a:spLocks/>
          </p:cNvSpPr>
          <p:nvPr/>
        </p:nvSpPr>
        <p:spPr bwMode="auto">
          <a:xfrm>
            <a:off x="4549922" y="2354680"/>
            <a:ext cx="4676798" cy="2267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20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ja-JP" sz="20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Nhược</a:t>
            </a:r>
            <a:r>
              <a:rPr lang="en-US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Tồn tại VXL rảnh rỗi với hàng đợi rỗng trong khi VXL khác phải tính toán nhiều</a:t>
            </a:r>
          </a:p>
          <a:p>
            <a:pPr lvl="1"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36C5D-E711-4534-A46D-238FD17F1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352510"/>
            <a:ext cx="4646091" cy="253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8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3.4.</a:t>
            </a:r>
            <a:r>
              <a:rPr lang="vi-VN" altLang="ja-JP" sz="1800" dirty="0"/>
              <a:t> </a:t>
            </a:r>
            <a:r>
              <a:rPr lang="en-US" altLang="ja-JP" sz="1800" dirty="0"/>
              <a:t>Điều phối đa xử lý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2267123"/>
          </a:xfrm>
        </p:spPr>
        <p:txBody>
          <a:bodyPr/>
          <a:lstStyle/>
          <a:p>
            <a:pPr lvl="1" eaLnBrk="1" hangingPunct="1"/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 đợi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sẵn sàng </a:t>
            </a: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 chung </a:t>
            </a:r>
            <a:r>
              <a:rPr lang="en-US" altLang="ja-JP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(Global queue)</a:t>
            </a:r>
          </a:p>
          <a:p>
            <a:pPr lvl="2" eaLnBrk="1" hangingPunct="1"/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3" eaLnBrk="1" hangingPunct="1"/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CPU</a:t>
            </a:r>
          </a:p>
          <a:p>
            <a:pPr lvl="3" eaLnBrk="1" hangingPunct="1"/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TT</a:t>
            </a:r>
            <a:endParaRPr lang="vi-VN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Đa xử lý đối xứng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3CE273-6FDD-4D37-BAC2-E15BEB72E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352800"/>
            <a:ext cx="6400800" cy="299085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6915E92-C1F1-4C7A-BF35-BE93E7D4B85A}"/>
              </a:ext>
            </a:extLst>
          </p:cNvPr>
          <p:cNvSpPr txBox="1">
            <a:spLocks/>
          </p:cNvSpPr>
          <p:nvPr/>
        </p:nvSpPr>
        <p:spPr bwMode="auto">
          <a:xfrm>
            <a:off x="4495800" y="2354680"/>
            <a:ext cx="4730920" cy="2267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20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ja-JP" sz="20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Nhược</a:t>
            </a:r>
            <a:r>
              <a:rPr lang="en-US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altLang="ja-JP" sz="2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 đề dùng chung cấu trúc dữ liêu (hàng đợi) : 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25513" lvl="2" indent="-342900" eaLnBrk="1" hangingPunct="1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TT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 lựa chọn bởi 2 processors hoặc </a:t>
            </a:r>
            <a:endParaRPr lang="en-US" altLang="ja-JP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25513" lvl="2" indent="-342900" eaLnBrk="1" hangingPunct="1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TT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 thất lạc trên hàng đợi</a:t>
            </a:r>
          </a:p>
        </p:txBody>
      </p:sp>
    </p:spTree>
    <p:extLst>
      <p:ext uri="{BB962C8B-B14F-4D97-AF65-F5344CB8AC3E}">
        <p14:creationId xmlns:p14="http://schemas.microsoft.com/office/powerpoint/2010/main" val="303053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3.1.</a:t>
            </a:r>
            <a:r>
              <a:rPr lang="vi-VN" altLang="ja-JP" sz="1800" dirty="0"/>
              <a:t> C</a:t>
            </a:r>
            <a:r>
              <a:rPr lang="en-US" altLang="ja-JP" sz="1800" dirty="0"/>
              <a:t>ác khái niệm cơ bản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5" y="1702218"/>
            <a:ext cx="8820195" cy="4850982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có 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ja-JP" sz="2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processor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vi-VN" altLang="ja-JP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 có </a:t>
            </a:r>
            <a:r>
              <a:rPr lang="en-US" altLang="ja-JP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TT </a:t>
            </a:r>
            <a:r>
              <a:rPr lang="vi-VN" altLang="ja-JP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 thực hiện tại </a:t>
            </a:r>
            <a:r>
              <a:rPr lang="en-US" altLang="ja-JP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altLang="ja-JP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thời điểm </a:t>
            </a:r>
            <a:endParaRPr lang="en-US" altLang="ja-JP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 thực hiện (</a:t>
            </a:r>
            <a:r>
              <a:rPr lang="vi-VN" altLang="ja-JP" sz="2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chiếm dụng VXL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cho tới khi phải chờ đợi 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thao tác vào ra </a:t>
            </a:r>
            <a:endParaRPr lang="en-US" altLang="ja-JP" sz="2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đơn c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trình: </a:t>
            </a:r>
            <a:r>
              <a:rPr lang="vi-VN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 không được sử dụng ⇒Lãng phí </a:t>
            </a:r>
            <a:endParaRPr lang="en-US" altLang="ja-JP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đa c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trình: </a:t>
            </a:r>
            <a:r>
              <a:rPr lang="vi-VN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cố gắng sử dụng CPU (đang rảnh rỗi) cho các 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vi-VN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khác (đang chờ đợi) </a:t>
            </a:r>
            <a:endParaRPr lang="en-US" altLang="ja-JP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 nhiều 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sẵn sàng 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 bộ nhớ tại 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thời điểm </a:t>
            </a:r>
            <a:endParaRPr lang="en-US" altLang="ja-JP" sz="2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TT 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 chờ, 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HĐH 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 lại processor để phân cho 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 phối processor quan tr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ọ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 với 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HĐH 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 nhiệm </a:t>
            </a:r>
            <a:endParaRPr lang="en-US" altLang="ja-JP" sz="2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Luân chuyển CPU giữa các 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khai thác hệ thống hiệu quả hơn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200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 phối processor là nền tảng trong thiết kế </a:t>
            </a:r>
            <a:r>
              <a:rPr lang="en-US" altLang="ja-JP" sz="2200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HĐH</a:t>
            </a:r>
            <a:endParaRPr lang="ja-JP" altLang="en-US" sz="2200" i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6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Giới thiệu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72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3.4.</a:t>
            </a:r>
            <a:r>
              <a:rPr lang="vi-VN" altLang="ja-JP" sz="1800" dirty="0"/>
              <a:t> </a:t>
            </a:r>
            <a:r>
              <a:rPr lang="en-US" altLang="ja-JP" sz="1800" dirty="0"/>
              <a:t>Điều phối đa xử lý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2267123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l"/>
            </a:pPr>
            <a:r>
              <a:rPr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kiểu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đợi</a:t>
            </a:r>
            <a:endParaRPr lang="vi-VN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Đa xử lý đối xứng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880B5-C2AB-4453-B3CE-2CEAE9992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0" y="2757487"/>
            <a:ext cx="4933950" cy="371475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6915E92-C1F1-4C7A-BF35-BE93E7D4B85A}"/>
              </a:ext>
            </a:extLst>
          </p:cNvPr>
          <p:cNvSpPr txBox="1">
            <a:spLocks/>
          </p:cNvSpPr>
          <p:nvPr/>
        </p:nvSpPr>
        <p:spPr bwMode="auto">
          <a:xfrm>
            <a:off x="4467202" y="1835510"/>
            <a:ext cx="4676798" cy="2267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20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local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global queue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Chia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sẻ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đợi</a:t>
            </a:r>
            <a:endParaRPr lang="en-US" altLang="ja-JP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CPU 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local queue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endParaRPr lang="vi-VN" altLang="ja-JP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97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76649" y="2057400"/>
            <a:ext cx="8743996" cy="2267123"/>
          </a:xfrm>
        </p:spPr>
        <p:txBody>
          <a:bodyPr>
            <a:noAutofit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phối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trưng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dành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thread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nhớ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eaLnBrk="1" hangingPunct="1"/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1-31 chia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 class </a:t>
            </a:r>
          </a:p>
          <a:p>
            <a:pPr lvl="1" eaLnBrk="1" hangingPunct="1"/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đợi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thread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sẵn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đợi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thread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sẵn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idle thread</a:t>
            </a:r>
            <a:endParaRPr lang="vi-VN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</a:t>
            </a:r>
            <a:r>
              <a:rPr lang="en-US" altLang="ja-JP" sz="20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phối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CPU </a:t>
            </a:r>
            <a:r>
              <a:rPr lang="en-US" altLang="ja-JP" sz="20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trong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Windows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3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11285" y="1702218"/>
            <a:ext cx="8743996" cy="3986964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 class</a:t>
            </a:r>
          </a:p>
          <a:p>
            <a:pPr eaLnBrk="1" hangingPunct="1"/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IDLE PRIORITY </a:t>
            </a:r>
          </a:p>
          <a:p>
            <a:pPr eaLnBrk="1" hangingPunct="1"/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BELOW NORMAL PRIORITY</a:t>
            </a:r>
          </a:p>
          <a:p>
            <a:pPr eaLnBrk="1" hangingPunct="1"/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PRIORITY</a:t>
            </a:r>
          </a:p>
          <a:p>
            <a:pPr lvl="1" eaLnBrk="1" hangingPunct="1"/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en-US" altLang="ja-JP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đưa</a:t>
            </a: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 </a:t>
            </a:r>
            <a:r>
              <a:rPr lang="en-US" altLang="ja-JP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endParaRPr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ja-JP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API </a:t>
            </a:r>
            <a:r>
              <a:rPr lang="en-US" altLang="ja-JP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SetPriorityClass</a:t>
            </a: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eaLnBrk="1" hangingPunct="1"/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 NORMAL PRIORITY </a:t>
            </a:r>
          </a:p>
          <a:p>
            <a:pPr eaLnBrk="1" hangingPunct="1"/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PRIORITY</a:t>
            </a:r>
          </a:p>
          <a:p>
            <a:pPr eaLnBrk="1" hangingPunct="1"/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REALTIME PRIORITY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</a:t>
            </a:r>
            <a:r>
              <a:rPr lang="en-US" altLang="ja-JP" sz="20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phối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CPU </a:t>
            </a:r>
            <a:r>
              <a:rPr lang="en-US" altLang="ja-JP" sz="20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trong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Windows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71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22830" y="2057400"/>
            <a:ext cx="8743996" cy="3810000"/>
          </a:xfrm>
        </p:spPr>
        <p:txBody>
          <a:bodyPr>
            <a:noAutofit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ja-JP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class: </a:t>
            </a:r>
            <a:r>
              <a:rPr lang="en-US" altLang="ja-JP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 </a:t>
            </a:r>
            <a:r>
              <a:rPr lang="en-US" altLang="ja-JP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endParaRPr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IDLE</a:t>
            </a:r>
          </a:p>
          <a:p>
            <a:pPr eaLnBrk="1" hangingPunct="1"/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</a:t>
            </a:r>
          </a:p>
          <a:p>
            <a:pPr eaLnBrk="1" hangingPunct="1"/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BELOW NORMAL</a:t>
            </a:r>
          </a:p>
          <a:p>
            <a:pPr eaLnBrk="1" hangingPunct="1"/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</a:p>
          <a:p>
            <a:pPr eaLnBrk="1" hangingPunct="1"/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 NORMAL</a:t>
            </a:r>
          </a:p>
          <a:p>
            <a:pPr eaLnBrk="1" hangingPunct="1"/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</a:t>
            </a:r>
          </a:p>
          <a:p>
            <a:pPr eaLnBrk="1" hangingPunct="1"/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CRITICAL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</a:t>
            </a:r>
            <a:r>
              <a:rPr lang="en-US" altLang="ja-JP" sz="20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phối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CPU </a:t>
            </a:r>
            <a:r>
              <a:rPr lang="en-US" altLang="ja-JP" sz="20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trong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Windows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</a:t>
            </a:r>
            <a:r>
              <a:rPr lang="en-US" altLang="ja-JP" sz="20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phối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CPU </a:t>
            </a:r>
            <a:r>
              <a:rPr lang="en-US" altLang="ja-JP" sz="20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trong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Windows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05384-835F-474D-B666-4DC1D7EE8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819400"/>
            <a:ext cx="8296275" cy="3400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EEC229-AE98-4C45-A7DA-83CA4A002EF9}"/>
              </a:ext>
            </a:extLst>
          </p:cNvPr>
          <p:cNvSpPr/>
          <p:nvPr/>
        </p:nvSpPr>
        <p:spPr>
          <a:xfrm>
            <a:off x="211284" y="1868094"/>
            <a:ext cx="67229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altLang="ja-JP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u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luồng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219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77924" y="2667000"/>
            <a:ext cx="8743996" cy="2267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accent2">
                    <a:lumMod val="50000"/>
                  </a:schemeClr>
                </a:solidFill>
              </a:rPr>
              <a:t>Viết chương trình mô phỏng hàng đợi hồi tiếp đa mức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tập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39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3.1.</a:t>
            </a:r>
            <a:r>
              <a:rPr lang="vi-VN" altLang="ja-JP" sz="1800" dirty="0"/>
              <a:t> C</a:t>
            </a:r>
            <a:r>
              <a:rPr lang="en-US" altLang="ja-JP" sz="1800" dirty="0"/>
              <a:t>ác khái niệm cơ bản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11286" y="2375880"/>
            <a:ext cx="4857796" cy="4850982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 chuỗi luân phiên giữa </a:t>
            </a: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 kỳ tính toán</a:t>
            </a:r>
            <a:r>
              <a:rPr lang="vi-VN" altLang="ja-JP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chờ đợi vào/ra </a:t>
            </a:r>
            <a:endParaRPr lang="en-US" altLang="ja-JP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Bắt đầu </a:t>
            </a: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bởi chu kỳ </a:t>
            </a: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 toán </a:t>
            </a:r>
            <a:endParaRPr lang="en-US" altLang="ja-JP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 theo </a:t>
            </a: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 kỳ </a:t>
            </a: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đợi vào/ra </a:t>
            </a:r>
            <a:endParaRPr lang="en-US" altLang="ja-JP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 toán→ đợi vào/ra → tính toán → đợi vào/ra → . . . </a:t>
            </a:r>
            <a:endParaRPr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thúc</a:t>
            </a: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 toán </a:t>
            </a: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(yêu cầu hệ thống kết thúc thực hiện)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6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Chu kỳ thực hiện CPU - I/O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9" y="1702218"/>
            <a:ext cx="3038475" cy="500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973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3.1.</a:t>
            </a:r>
            <a:r>
              <a:rPr lang="vi-VN" altLang="ja-JP" sz="1800" dirty="0"/>
              <a:t> C</a:t>
            </a:r>
            <a:r>
              <a:rPr lang="en-US" altLang="ja-JP" sz="1800" dirty="0"/>
              <a:t>ác khái niệm cơ bản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229600" cy="1886123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 biệt các kiểu 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</a:t>
            </a: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Dựa trên sự phân bổ thời gian cho các chu kỳ CPU &amp; vào/ra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 toán (CPU-bound process) có vài </a:t>
            </a:r>
            <a:r>
              <a:rPr lang="vi-VN" altLang="ja-JP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 kỳ CPU dài </a:t>
            </a:r>
            <a:endParaRPr lang="en-US" altLang="ja-JP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 ra (I/0-bound process) có nhiều </a:t>
            </a:r>
            <a:r>
              <a:rPr lang="vi-VN" altLang="ja-JP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 kỳ CPU ngắn</a:t>
            </a: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 chọn giải thuật điều phối thích hợp</a:t>
            </a:r>
            <a:endParaRPr lang="ja-JP" altLang="en-US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6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Chu kỳ thực hiện CPU - I/O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1DE842-6500-4E06-8178-EFFB69876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619673"/>
            <a:ext cx="82010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7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3.1.</a:t>
            </a:r>
            <a:r>
              <a:rPr lang="vi-VN" altLang="ja-JP" sz="1800" dirty="0"/>
              <a:t> C</a:t>
            </a:r>
            <a:r>
              <a:rPr lang="en-US" altLang="ja-JP" sz="1800" dirty="0"/>
              <a:t>ác khái niệm cơ bản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485098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 chọn </a:t>
            </a:r>
            <a:r>
              <a:rPr lang="en-US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trong số các </a:t>
            </a:r>
            <a:r>
              <a:rPr lang="en-US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đang </a:t>
            </a:r>
            <a:r>
              <a:rPr lang="vi-VN" altLang="ja-JP" sz="2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sẵn sàng </a:t>
            </a: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 bộ nhớ và </a:t>
            </a:r>
            <a:r>
              <a:rPr lang="vi-VN" altLang="ja-JP" sz="2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 cấp CPU </a:t>
            </a: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 nó </a:t>
            </a:r>
            <a:endParaRPr lang="en-US" altLang="ja-JP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 sắp hàng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 hàng đợi </a:t>
            </a:r>
            <a:endParaRPr lang="en-US" altLang="ja-JP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 đợi FIFO, Hàng đợi ưu tiên, DSLK đơn giản . . .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Quyết định điều phối CPU xảy ra khi 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en-US" altLang="ja-JP" sz="22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ừ t</a:t>
            </a:r>
            <a:r>
              <a:rPr lang="en-US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 </a:t>
            </a:r>
            <a:endParaRPr lang="en-US" altLang="ja-JP" sz="22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6113" lvl="1" indent="-342900" eaLnBrk="1" hangingPunct="1">
              <a:buFont typeface="+mj-lt"/>
              <a:buAutoNum type="arabicParenR"/>
            </a:pPr>
            <a:r>
              <a:rPr lang="vi-VN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 hiện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t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 </a:t>
            </a:r>
            <a:r>
              <a:rPr lang="vi-VN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chờ đợi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(y/c vào/ra)</a:t>
            </a:r>
          </a:p>
          <a:p>
            <a:pPr marL="646113" lvl="1" indent="-342900" eaLnBrk="1" hangingPunct="1">
              <a:buFont typeface="+mj-lt"/>
              <a:buAutoNum type="arabicParenR"/>
            </a:pPr>
            <a:r>
              <a:rPr lang="vi-VN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 hiện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t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 </a:t>
            </a:r>
            <a:r>
              <a:rPr lang="vi-VN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sẵn sàng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(hết t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 sử dụng CPU → ngắt t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gian)</a:t>
            </a:r>
          </a:p>
          <a:p>
            <a:pPr marL="646113" lvl="1" indent="-342900" eaLnBrk="1" hangingPunct="1">
              <a:buFont typeface="+mj-lt"/>
              <a:buAutoNum type="arabicParenR"/>
            </a:pPr>
            <a:r>
              <a:rPr lang="vi-VN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chờ đợi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t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 </a:t>
            </a:r>
            <a:r>
              <a:rPr lang="vi-VN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sẵn sàng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(hoàn thành vào/ra)</a:t>
            </a:r>
          </a:p>
          <a:p>
            <a:pPr marL="646113" lvl="1" indent="-342900" eaLnBrk="1" hangingPunct="1">
              <a:buFont typeface="+mj-lt"/>
              <a:buAutoNum type="arabicParenR"/>
            </a:pP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Sang </a:t>
            </a:r>
            <a:r>
              <a:rPr lang="en-US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vi-VN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ết thúc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 </a:t>
            </a:r>
            <a:endParaRPr lang="en-US" altLang="ja-JP" sz="22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 1&amp;4 ⇒Đ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phối </a:t>
            </a:r>
            <a:r>
              <a:rPr lang="vi-VN" altLang="ja-JP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 trưng dụng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(non-preemptive)</a:t>
            </a: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 khác ⇒Đ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phối </a:t>
            </a:r>
            <a:r>
              <a:rPr lang="vi-VN" altLang="ja-JP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trưng dụng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(preemptive)</a:t>
            </a:r>
            <a:endParaRPr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Bộ điều phối CPU</a:t>
            </a:r>
          </a:p>
        </p:txBody>
      </p:sp>
    </p:spTree>
    <p:extLst>
      <p:ext uri="{BB962C8B-B14F-4D97-AF65-F5344CB8AC3E}">
        <p14:creationId xmlns:p14="http://schemas.microsoft.com/office/powerpoint/2010/main" val="239609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3.1.</a:t>
            </a:r>
            <a:r>
              <a:rPr lang="vi-VN" altLang="ja-JP" sz="1800" dirty="0"/>
              <a:t> C</a:t>
            </a:r>
            <a:r>
              <a:rPr lang="en-US" altLang="ja-JP" sz="1800" dirty="0"/>
              <a:t>ác khái niệm cơ bản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2532897"/>
            <a:ext cx="8743996" cy="4013361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 phối không trưng dụng 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chiếm CPU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tới khi chủ động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 phóng: 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thúc nhiệm vụ 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 sang trạng thái chờ đợi</a:t>
            </a: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đòi hỏi phần cứng đặc biệt (đồng hồ ) 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 dụ: DOS, Win 3.1, Macintosh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phối trưng dụng và không trưng dụng</a:t>
            </a:r>
          </a:p>
        </p:txBody>
      </p:sp>
    </p:spTree>
    <p:extLst>
      <p:ext uri="{BB962C8B-B14F-4D97-AF65-F5344CB8AC3E}">
        <p14:creationId xmlns:p14="http://schemas.microsoft.com/office/powerpoint/2010/main" val="204381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3.1.</a:t>
            </a:r>
            <a:r>
              <a:rPr lang="vi-VN" altLang="ja-JP" sz="1800" dirty="0"/>
              <a:t> C</a:t>
            </a:r>
            <a:r>
              <a:rPr lang="en-US" altLang="ja-JP" sz="1800" dirty="0"/>
              <a:t>ác khái niệm cơ bản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11285" y="1981200"/>
            <a:ext cx="8743996" cy="4013361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 phối trưng dụng 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 được phép thực hiện trong 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 t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 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gian, ngắt t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 xuất hiện, bộ điều vận (dispatcher) quyết định phục hồi lại 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hay chọn 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 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 vệ CPU khỏi các 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"đói-CPU" 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 đề dữ liệu dùng chung 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đang cập nhật DL thì bị mất CPU 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 được giao CPU và đọc DL đang cập nhật 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 dụ: 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HĐH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 nhiệm WinNT, UNIX</a:t>
            </a:r>
            <a:endParaRPr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phối trưng dụng và không trưng dụng</a:t>
            </a:r>
          </a:p>
        </p:txBody>
      </p:sp>
    </p:spTree>
    <p:extLst>
      <p:ext uri="{BB962C8B-B14F-4D97-AF65-F5344CB8AC3E}">
        <p14:creationId xmlns:p14="http://schemas.microsoft.com/office/powerpoint/2010/main" val="214014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ICT-PPT-template-hoi-thao-onlin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2283F28EC1DB449696E2F29AE54265" ma:contentTypeVersion="10" ma:contentTypeDescription="Create a new document." ma:contentTypeScope="" ma:versionID="47864ffbcb0e162ec0e24379c533fd48">
  <xsd:schema xmlns:xsd="http://www.w3.org/2001/XMLSchema" xmlns:xs="http://www.w3.org/2001/XMLSchema" xmlns:p="http://schemas.microsoft.com/office/2006/metadata/properties" xmlns:ns2="049b0f24-08d8-4edb-bd43-4c9b8d234f39" xmlns:ns3="e88a3939-53e8-4fe4-a153-578d3936af64" targetNamespace="http://schemas.microsoft.com/office/2006/metadata/properties" ma:root="true" ma:fieldsID="9b63d593db19dab1eeb770ce2df1a62d" ns2:_="" ns3:_="">
    <xsd:import namespace="049b0f24-08d8-4edb-bd43-4c9b8d234f39"/>
    <xsd:import namespace="e88a3939-53e8-4fe4-a153-578d3936af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9b0f24-08d8-4edb-bd43-4c9b8d234f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8a3939-53e8-4fe4-a153-578d3936af6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11EAF3F-CBAB-4C1C-8E75-CA4B5671F821}"/>
</file>

<file path=customXml/itemProps2.xml><?xml version="1.0" encoding="utf-8"?>
<ds:datastoreItem xmlns:ds="http://schemas.openxmlformats.org/officeDocument/2006/customXml" ds:itemID="{9F04856F-51DE-47E7-B146-C05DEF705B7F}"/>
</file>

<file path=customXml/itemProps3.xml><?xml version="1.0" encoding="utf-8"?>
<ds:datastoreItem xmlns:ds="http://schemas.openxmlformats.org/officeDocument/2006/customXml" ds:itemID="{A0D0A678-2772-4C03-8A96-D2FAC1CA8630}"/>
</file>

<file path=docProps/app.xml><?xml version="1.0" encoding="utf-8"?>
<Properties xmlns="http://schemas.openxmlformats.org/officeDocument/2006/extended-properties" xmlns:vt="http://schemas.openxmlformats.org/officeDocument/2006/docPropsVTypes">
  <Template>Hệ Điều Hành-Chuong 1</Template>
  <TotalTime>24367</TotalTime>
  <Words>3602</Words>
  <Application>Microsoft Office PowerPoint</Application>
  <PresentationFormat>On-screen Show (4:3)</PresentationFormat>
  <Paragraphs>369</Paragraphs>
  <Slides>45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Arial (Body)</vt:lpstr>
      <vt:lpstr>Calibri</vt:lpstr>
      <vt:lpstr>Candara</vt:lpstr>
      <vt:lpstr>Tahoma</vt:lpstr>
      <vt:lpstr>Times New Roman</vt:lpstr>
      <vt:lpstr>Wingdings</vt:lpstr>
      <vt:lpstr>SoICT-PPT-template-hoi-thao-online</vt:lpstr>
      <vt:lpstr>Hệ Điều Hành (Nguyên lý các hệ điều hành)</vt:lpstr>
      <vt:lpstr>Chương 2 Quản lí tiến trình </vt:lpstr>
      <vt:lpstr>Chương 2 Quản lí tiến trình           3. Điều phối CPU              3.1. Các khái niệm cơ bản </vt:lpstr>
      <vt:lpstr>Chương 2 Quản lí tiến trình           3. Điều phối CPU              3.1. Các khái niệm cơ bản </vt:lpstr>
      <vt:lpstr>Chương 2 Quản lí tiến trình           3. Điều phối CPU              3.1. Các khái niệm cơ bản </vt:lpstr>
      <vt:lpstr>Chương 2 Quản lí tiến trình           3. Điều phối CPU              3.1. Các khái niệm cơ bản </vt:lpstr>
      <vt:lpstr>Chương 2 Quản lí tiến trình           3. Điều phối CPU              3.1. Các khái niệm cơ bản </vt:lpstr>
      <vt:lpstr>Chương 2 Quản lí tiến trình           3. Điều phối CPU              3.1. Các khái niệm cơ bản </vt:lpstr>
      <vt:lpstr>Chương 2 Quản lí tiến trình           3. Điều phối CPU              3.1. Các khái niệm cơ bản </vt:lpstr>
      <vt:lpstr>Chương 2 Quản lí tiến trình           3. Điều phối CPU              3.1. Các khái niệm cơ bản </vt:lpstr>
      <vt:lpstr>Chương 2 Quản lí tiến trình           3. Điều phối CPU              3.2. Tiêu chuẩn điều phối </vt:lpstr>
      <vt:lpstr>Chương 2 Quản lí tiến trình           3. Điều phối CPU              3.2. Tiêu chuẩn điều phối </vt:lpstr>
      <vt:lpstr>Chương 2 Quản lí tiến trình           3. Điều phối CPU              3.2. Tiêu chuẩn điều phối </vt:lpstr>
      <vt:lpstr>Chương 2 Quản lí tiến trình           3. Điều phối CPU              3.2. Tiêu chuẩn điều phối </vt:lpstr>
      <vt:lpstr>Chương 2 Quản lí tiến trình           3. Điều phối CPU              3.2. Tiêu chuẩn điều phối </vt:lpstr>
      <vt:lpstr>Chương 2 Quản lí tiến trình           3. Điều phối CPU              3.2. Tiêu chuẩn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3.4. Điều phối đa xử lý </vt:lpstr>
      <vt:lpstr>Chương 2 Quản lí tiến trình           3. Điều phối CPU              3.4. Điều phối đa xử lý </vt:lpstr>
      <vt:lpstr>Chương 2 Quản lí tiến trình           3. Điều phối CPU              3.4. Điều phối đa xử lý </vt:lpstr>
      <vt:lpstr>Chương 2 Quản lí tiến trình           3. Điều phối CPU              3.4. Điều phối đa xử lý </vt:lpstr>
      <vt:lpstr>Chương 2 Quản lí tiến trình           3. Điều phối CPU              3.4. Điều phối đa xử lý </vt:lpstr>
      <vt:lpstr>Chương 2 Quản lí tiến trình           3. Điều phối CPU              3.4. Điều phối đa xử lý </vt:lpstr>
      <vt:lpstr>Chương 2 Quản lí tiến trình           3. Điều phối CPU              3.4. Điều phối đa xử lý </vt:lpstr>
      <vt:lpstr>Chương 2 Quản lí tiến trình           3. Điều phối CPU </vt:lpstr>
      <vt:lpstr>Chương 2 Quản lí tiến trình           3. Điều phối CPU </vt:lpstr>
      <vt:lpstr>Chương 2 Quản lí tiến trình           3. Điều phối CPU </vt:lpstr>
      <vt:lpstr>Chương 2 Quản lí tiến trình           3. Điều phối CPU </vt:lpstr>
      <vt:lpstr>Chương 2 Quản lí tiến trình           3. Điều phối CPU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Điều Hành (Nguyên lý các hệ điều hành)</dc:title>
  <dc:creator>Quoc Huy</dc:creator>
  <cp:lastModifiedBy>Do Quoc Huy</cp:lastModifiedBy>
  <cp:revision>431</cp:revision>
  <dcterms:created xsi:type="dcterms:W3CDTF">2017-07-06T08:45:30Z</dcterms:created>
  <dcterms:modified xsi:type="dcterms:W3CDTF">2021-04-06T14:55:09Z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0x010100F72283F28EC1DB449696E2F29AE54265</vt:lpwstr>
  </property>
</Properties>
</file>